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4"/>
  </p:notesMasterIdLst>
  <p:sldIdLst>
    <p:sldId id="256" r:id="rId2"/>
    <p:sldId id="264" r:id="rId3"/>
    <p:sldId id="265"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66"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15" r:id="rId39"/>
    <p:sldId id="300" r:id="rId40"/>
    <p:sldId id="301" r:id="rId41"/>
    <p:sldId id="302" r:id="rId42"/>
    <p:sldId id="303" r:id="rId43"/>
    <p:sldId id="304" r:id="rId44"/>
    <p:sldId id="305" r:id="rId45"/>
    <p:sldId id="306" r:id="rId46"/>
    <p:sldId id="307" r:id="rId47"/>
    <p:sldId id="308" r:id="rId48"/>
    <p:sldId id="309" r:id="rId49"/>
    <p:sldId id="310" r:id="rId50"/>
    <p:sldId id="312" r:id="rId51"/>
    <p:sldId id="313" r:id="rId52"/>
    <p:sldId id="262" r:id="rId5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660"/>
  </p:normalViewPr>
  <p:slideViewPr>
    <p:cSldViewPr>
      <p:cViewPr varScale="1">
        <p:scale>
          <a:sx n="69" d="100"/>
          <a:sy n="69" d="100"/>
        </p:scale>
        <p:origin x="143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75B31-DF6E-49AD-A198-2555C8EE497B}" type="datetimeFigureOut">
              <a:rPr lang="tr-TR" smtClean="0"/>
              <a:t>13.03.2018</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238614-8A2F-4542-BA1B-EA82CDB89CD4}" type="slidenum">
              <a:rPr lang="tr-TR" smtClean="0"/>
              <a:t>‹#›</a:t>
            </a:fld>
            <a:endParaRPr lang="tr-TR"/>
          </a:p>
        </p:txBody>
      </p:sp>
    </p:spTree>
    <p:extLst>
      <p:ext uri="{BB962C8B-B14F-4D97-AF65-F5344CB8AC3E}">
        <p14:creationId xmlns:p14="http://schemas.microsoft.com/office/powerpoint/2010/main" val="2506595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D238614-8A2F-4542-BA1B-EA82CDB89CD4}" type="slidenum">
              <a:rPr lang="tr-TR" smtClean="0"/>
              <a:t>14</a:t>
            </a:fld>
            <a:endParaRPr lang="tr-TR"/>
          </a:p>
        </p:txBody>
      </p:sp>
    </p:spTree>
    <p:extLst>
      <p:ext uri="{BB962C8B-B14F-4D97-AF65-F5344CB8AC3E}">
        <p14:creationId xmlns:p14="http://schemas.microsoft.com/office/powerpoint/2010/main" val="2357686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13.03.2018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472037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9F75050-0E15-4C5B-92B0-66D068882F1F}" type="datetimeFigureOut">
              <a:rPr lang="tr-TR" smtClean="0"/>
              <a:pPr/>
              <a:t>13.03.2018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17791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9F75050-0E15-4C5B-92B0-66D068882F1F}" type="datetimeFigureOut">
              <a:rPr lang="tr-TR" smtClean="0"/>
              <a:pPr/>
              <a:t>13.03.2018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0163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9F75050-0E15-4C5B-92B0-66D068882F1F}" type="datetimeFigureOut">
              <a:rPr lang="tr-TR" smtClean="0"/>
              <a:pPr/>
              <a:t>13.03.2018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90063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9F75050-0E15-4C5B-92B0-66D068882F1F}" type="datetimeFigureOut">
              <a:rPr lang="tr-TR" smtClean="0"/>
              <a:pPr/>
              <a:t>13.03.2018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35223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9F75050-0E15-4C5B-92B0-66D068882F1F}" type="datetimeFigureOut">
              <a:rPr lang="tr-TR" smtClean="0"/>
              <a:pPr/>
              <a:t>13.03.2018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746872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13.03.2018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505477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13.03.2018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141351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13.03.2018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506892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9F75050-0E15-4C5B-92B0-66D068882F1F}" type="datetimeFigureOut">
              <a:rPr lang="tr-TR" smtClean="0"/>
              <a:pPr/>
              <a:t>13.03.2018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628382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9F75050-0E15-4C5B-92B0-66D068882F1F}" type="datetimeFigureOut">
              <a:rPr lang="tr-TR" smtClean="0"/>
              <a:pPr/>
              <a:t>13.03.2018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590455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9F75050-0E15-4C5B-92B0-66D068882F1F}" type="datetimeFigureOut">
              <a:rPr lang="tr-TR" smtClean="0"/>
              <a:pPr/>
              <a:t>13.03.2018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08866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9F75050-0E15-4C5B-92B0-66D068882F1F}" type="datetimeFigureOut">
              <a:rPr lang="tr-TR" smtClean="0"/>
              <a:pPr/>
              <a:t>13.03.2018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661618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F75050-0E15-4C5B-92B0-66D068882F1F}" type="datetimeFigureOut">
              <a:rPr lang="tr-TR" smtClean="0"/>
              <a:pPr/>
              <a:t>13.03.2018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147570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9F75050-0E15-4C5B-92B0-66D068882F1F}" type="datetimeFigureOut">
              <a:rPr lang="tr-TR" smtClean="0"/>
              <a:pPr/>
              <a:t>13.03.2018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7262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9F75050-0E15-4C5B-92B0-66D068882F1F}" type="datetimeFigureOut">
              <a:rPr lang="tr-TR" smtClean="0"/>
              <a:pPr/>
              <a:t>13.03.2018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3465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9F75050-0E15-4C5B-92B0-66D068882F1F}" type="datetimeFigureOut">
              <a:rPr lang="tr-TR" smtClean="0"/>
              <a:pPr/>
              <a:t>13.03.2018</a:t>
            </a:fld>
            <a:endParaRPr lang="tr-T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1DEFA8C-F947-479F-BE07-76B6B3F80BF1}" type="slidenum">
              <a:rPr lang="tr-TR" smtClean="0"/>
              <a:pPr/>
              <a:t>‹#›</a:t>
            </a:fld>
            <a:endParaRPr lang="tr-TR"/>
          </a:p>
        </p:txBody>
      </p:sp>
    </p:spTree>
    <p:extLst>
      <p:ext uri="{BB962C8B-B14F-4D97-AF65-F5344CB8AC3E}">
        <p14:creationId xmlns:p14="http://schemas.microsoft.com/office/powerpoint/2010/main" val="15857405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971600" y="1628800"/>
            <a:ext cx="5112568" cy="1368152"/>
          </a:xfrm>
        </p:spPr>
        <p:txBody>
          <a:bodyPr/>
          <a:lstStyle/>
          <a:p>
            <a:r>
              <a:rPr lang="tr-TR" sz="4400" b="1" dirty="0" smtClean="0"/>
              <a:t>KURAN’DA KADIN</a:t>
            </a:r>
            <a:endParaRPr lang="tr-TR" sz="4400" b="1" dirty="0"/>
          </a:p>
        </p:txBody>
      </p:sp>
      <p:sp>
        <p:nvSpPr>
          <p:cNvPr id="3" name="2 Alt Başlık"/>
          <p:cNvSpPr>
            <a:spLocks noGrp="1"/>
          </p:cNvSpPr>
          <p:nvPr>
            <p:ph type="subTitle" idx="1"/>
          </p:nvPr>
        </p:nvSpPr>
        <p:spPr>
          <a:xfrm>
            <a:off x="395536" y="3960295"/>
            <a:ext cx="4464496" cy="1340913"/>
          </a:xfrm>
        </p:spPr>
        <p:txBody>
          <a:bodyPr>
            <a:noAutofit/>
          </a:bodyPr>
          <a:lstStyle/>
          <a:p>
            <a:pPr algn="ctr"/>
            <a:r>
              <a:rPr lang="tr-TR" sz="2400" b="1" dirty="0" smtClean="0">
                <a:solidFill>
                  <a:schemeClr val="tx1"/>
                </a:solidFill>
              </a:rPr>
              <a:t>ENİSE </a:t>
            </a:r>
            <a:r>
              <a:rPr lang="tr-TR" sz="2400" b="1" dirty="0" smtClean="0">
                <a:solidFill>
                  <a:schemeClr val="tx1"/>
                </a:solidFill>
              </a:rPr>
              <a:t>ERKOÇ</a:t>
            </a:r>
          </a:p>
          <a:p>
            <a:pPr algn="ctr"/>
            <a:r>
              <a:rPr lang="tr-TR" sz="2400" b="1" dirty="0" smtClean="0">
                <a:solidFill>
                  <a:schemeClr val="tx1"/>
                </a:solidFill>
              </a:rPr>
              <a:t>AYDIN </a:t>
            </a:r>
            <a:r>
              <a:rPr lang="tr-TR" sz="2400" b="1" dirty="0" smtClean="0">
                <a:solidFill>
                  <a:schemeClr val="tx1"/>
                </a:solidFill>
              </a:rPr>
              <a:t>İL MÜFTÜ YARDIMCISI</a:t>
            </a:r>
            <a:endParaRPr lang="tr-TR" sz="2400" b="1" dirty="0">
              <a:solidFill>
                <a:schemeClr val="tx1"/>
              </a:solidFill>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0" y="3501008"/>
            <a:ext cx="2568383" cy="26880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2</a:t>
            </a:r>
            <a:r>
              <a:rPr lang="tr-TR" dirty="0" smtClean="0"/>
              <a:t>-Kuran </a:t>
            </a:r>
            <a:r>
              <a:rPr lang="tr-TR" dirty="0"/>
              <a:t>Kıssalarında </a:t>
            </a:r>
            <a:r>
              <a:rPr lang="tr-TR" dirty="0" smtClean="0"/>
              <a:t>Kadın</a:t>
            </a:r>
            <a:br>
              <a:rPr lang="tr-TR" dirty="0" smtClean="0"/>
            </a:br>
            <a:r>
              <a:rPr lang="tr-TR" sz="2800" b="1" dirty="0"/>
              <a:t>5-Hz. Yusuf ve Züleyha</a:t>
            </a:r>
            <a:endParaRPr lang="tr-TR" sz="2800" dirty="0"/>
          </a:p>
        </p:txBody>
      </p:sp>
      <p:sp>
        <p:nvSpPr>
          <p:cNvPr id="3" name="İçerik Yer Tutucusu 2"/>
          <p:cNvSpPr>
            <a:spLocks noGrp="1"/>
          </p:cNvSpPr>
          <p:nvPr>
            <p:ph idx="1"/>
          </p:nvPr>
        </p:nvSpPr>
        <p:spPr>
          <a:xfrm>
            <a:off x="251520" y="1952492"/>
            <a:ext cx="7850833" cy="4594944"/>
          </a:xfrm>
        </p:spPr>
        <p:txBody>
          <a:bodyPr>
            <a:normAutofit/>
          </a:bodyPr>
          <a:lstStyle/>
          <a:p>
            <a:r>
              <a:rPr lang="tr-TR" sz="2000" dirty="0" smtClean="0"/>
              <a:t>Hz. Yusuf zindan arkadaşının gördüğü rüyayı yorumlayıp da yorumu olduğu gibi çıkınca,</a:t>
            </a:r>
          </a:p>
          <a:p>
            <a:r>
              <a:rPr lang="tr-TR" sz="2000" dirty="0" smtClean="0"/>
              <a:t>«Kral dedi ki: «onu bana getirin» Elçi Yusuf’a gelince (Yusuf) dedi ki: «Efendine dön de ona ellerini kesen o kadınların derdi neydi» diye sor. Şüphesiz Rabbim onların hilesini çok iyi bilir.» </a:t>
            </a:r>
          </a:p>
          <a:p>
            <a:r>
              <a:rPr lang="tr-TR" sz="2000" dirty="0" smtClean="0"/>
              <a:t>«Kral kadınlara: «Yusuf’tan </a:t>
            </a:r>
            <a:r>
              <a:rPr lang="tr-TR" sz="2000" dirty="0" err="1" smtClean="0"/>
              <a:t>murad</a:t>
            </a:r>
            <a:r>
              <a:rPr lang="tr-TR" sz="2000" dirty="0" smtClean="0"/>
              <a:t> almak istediğiniz zaman derdiniz neydi» diye sordu. Kadınlar: «Haşa, Allah için, biz onun bir kötülüğünü bilmiyoruz» dediler. Aziz’in karısı ise: «Şimdi gerçek ortaya çıktı. Asıl ben onu arzulamıştım. Şüphesiz Yusuf doğru söyleyenlerdendir» dedi. Yusuf da: «Benim böyle yapmam, Aziz’in yokluğunda kendisine ihanet etmediğimi ve Allah’ın, hainlerin tuzaklarını başarıya ulaştırmayacağını bilmesi içindi» dedi.» </a:t>
            </a:r>
            <a:r>
              <a:rPr lang="tr-TR" sz="2000" dirty="0" smtClean="0">
                <a:solidFill>
                  <a:srgbClr val="C00000"/>
                </a:solidFill>
              </a:rPr>
              <a:t>(Yusuf, 12/50-52.)</a:t>
            </a:r>
            <a:endParaRPr lang="tr-TR" sz="2000" dirty="0">
              <a:solidFill>
                <a:srgbClr val="C00000"/>
              </a:solidFill>
            </a:endParaRPr>
          </a:p>
        </p:txBody>
      </p:sp>
    </p:spTree>
    <p:extLst>
      <p:ext uri="{BB962C8B-B14F-4D97-AF65-F5344CB8AC3E}">
        <p14:creationId xmlns:p14="http://schemas.microsoft.com/office/powerpoint/2010/main" val="3480283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4000" dirty="0"/>
              <a:t>2</a:t>
            </a:r>
            <a:r>
              <a:rPr lang="tr-TR" sz="4000" dirty="0" smtClean="0"/>
              <a:t>-Kuran </a:t>
            </a:r>
            <a:r>
              <a:rPr lang="tr-TR" sz="4000" dirty="0"/>
              <a:t>Kıssalarında </a:t>
            </a:r>
            <a:r>
              <a:rPr lang="tr-TR" sz="4000" dirty="0" smtClean="0"/>
              <a:t>Kadın</a:t>
            </a:r>
            <a:r>
              <a:rPr lang="tr-TR" dirty="0" smtClean="0"/>
              <a:t/>
            </a:r>
            <a:br>
              <a:rPr lang="tr-TR" dirty="0" smtClean="0"/>
            </a:br>
            <a:r>
              <a:rPr lang="tr-TR" sz="2700" b="1" dirty="0"/>
              <a:t>6-Hz. Süleyman ve Belkıs </a:t>
            </a:r>
            <a:r>
              <a:rPr lang="tr-TR" b="1" dirty="0"/>
              <a:t/>
            </a:r>
            <a:br>
              <a:rPr lang="tr-TR" b="1" dirty="0"/>
            </a:br>
            <a:endParaRPr lang="tr-TR" dirty="0"/>
          </a:p>
        </p:txBody>
      </p:sp>
      <p:sp>
        <p:nvSpPr>
          <p:cNvPr id="3" name="İçerik Yer Tutucusu 2"/>
          <p:cNvSpPr>
            <a:spLocks noGrp="1"/>
          </p:cNvSpPr>
          <p:nvPr>
            <p:ph idx="1"/>
          </p:nvPr>
        </p:nvSpPr>
        <p:spPr>
          <a:xfrm>
            <a:off x="609599" y="1700808"/>
            <a:ext cx="6194649" cy="4968552"/>
          </a:xfrm>
        </p:spPr>
        <p:txBody>
          <a:bodyPr>
            <a:normAutofit lnSpcReduction="10000"/>
          </a:bodyPr>
          <a:lstStyle/>
          <a:p>
            <a:r>
              <a:rPr lang="tr-TR" b="1" dirty="0" smtClean="0"/>
              <a:t>«(Yemen’e gözcü olarak gönderilen </a:t>
            </a:r>
            <a:r>
              <a:rPr lang="tr-TR" b="1" dirty="0" err="1" smtClean="0"/>
              <a:t>Hüdhüd</a:t>
            </a:r>
            <a:r>
              <a:rPr lang="tr-TR" b="1" dirty="0" smtClean="0"/>
              <a:t>) «</a:t>
            </a:r>
            <a:r>
              <a:rPr lang="tr-TR" b="1" dirty="0" smtClean="0">
                <a:solidFill>
                  <a:srgbClr val="C00000"/>
                </a:solidFill>
              </a:rPr>
              <a:t>Ben, onlara (</a:t>
            </a:r>
            <a:r>
              <a:rPr lang="tr-TR" b="1" dirty="0" err="1" smtClean="0">
                <a:solidFill>
                  <a:srgbClr val="C00000"/>
                </a:solidFill>
              </a:rPr>
              <a:t>Sebeliler’e</a:t>
            </a:r>
            <a:r>
              <a:rPr lang="tr-TR" b="1" dirty="0" smtClean="0">
                <a:solidFill>
                  <a:srgbClr val="C00000"/>
                </a:solidFill>
              </a:rPr>
              <a:t>) hükümdarlık eden</a:t>
            </a:r>
            <a:r>
              <a:rPr lang="tr-TR" b="1" dirty="0" smtClean="0"/>
              <a:t>, kendisine her şeyden bolca verilmiş ve büyük bir tahtı olan bir kadın gördüm. Onun ve kavminin, Allah’ı bırakıp güneşe taptıklarını gördüm. Şeytan, onlara yaptıklarını süslü göstermiş ve böylece onları yoldan çıkarmış. Bu yüzden de onlar doğru yolu bulamıyorlar. </a:t>
            </a:r>
            <a:r>
              <a:rPr lang="tr-TR" b="1" dirty="0"/>
              <a:t>G</a:t>
            </a:r>
            <a:r>
              <a:rPr lang="tr-TR" b="1" dirty="0" smtClean="0"/>
              <a:t>öklerde ve yerde gizli olanı ortaya çıkaran, gizlediğinizi ve açıkladığınızı bilen Allah’a secde etmesinler diye,(şeytan onları yoldan çıkarmış).» «Allah kendisinden başka hiçbir </a:t>
            </a:r>
            <a:r>
              <a:rPr lang="tr-TR" b="1" dirty="0"/>
              <a:t>ilah </a:t>
            </a:r>
            <a:r>
              <a:rPr lang="tr-TR" b="1" dirty="0" smtClean="0"/>
              <a:t>bulunmayandır, büyük </a:t>
            </a:r>
            <a:r>
              <a:rPr lang="tr-TR" b="1" dirty="0"/>
              <a:t>arşın </a:t>
            </a:r>
            <a:r>
              <a:rPr lang="tr-TR" b="1" dirty="0" smtClean="0"/>
              <a:t>Rabbidir </a:t>
            </a:r>
            <a:r>
              <a:rPr lang="tr-TR" b="1" dirty="0"/>
              <a:t>.» </a:t>
            </a:r>
            <a:endParaRPr lang="tr-TR" b="1" dirty="0" smtClean="0"/>
          </a:p>
          <a:p>
            <a:r>
              <a:rPr lang="tr-TR" b="1" dirty="0" smtClean="0"/>
              <a:t>«Hz. Süleyman </a:t>
            </a:r>
            <a:r>
              <a:rPr lang="tr-TR" b="1" dirty="0" err="1" smtClean="0"/>
              <a:t>Hüdhüde</a:t>
            </a:r>
            <a:r>
              <a:rPr lang="tr-TR" b="1" dirty="0"/>
              <a:t> </a:t>
            </a:r>
            <a:r>
              <a:rPr lang="tr-TR" b="1" dirty="0" smtClean="0"/>
              <a:t>dedi: «doğru mu söylüyorsun, yoksa yalancılardan mısın, göreceğiz. Şu mektubumu götür, onlara at. Sonra da yanlarından ayrıl, ve ne sonuca varacaklarına bak.»</a:t>
            </a:r>
            <a:r>
              <a:rPr lang="tr-TR" dirty="0" smtClean="0"/>
              <a:t> </a:t>
            </a:r>
          </a:p>
          <a:p>
            <a:r>
              <a:rPr lang="tr-TR" dirty="0" smtClean="0">
                <a:solidFill>
                  <a:srgbClr val="C00000"/>
                </a:solidFill>
              </a:rPr>
              <a:t>(</a:t>
            </a:r>
            <a:r>
              <a:rPr lang="tr-TR" dirty="0" err="1" smtClean="0">
                <a:solidFill>
                  <a:srgbClr val="C00000"/>
                </a:solidFill>
              </a:rPr>
              <a:t>Neml</a:t>
            </a:r>
            <a:r>
              <a:rPr lang="tr-TR" dirty="0" smtClean="0">
                <a:solidFill>
                  <a:srgbClr val="C00000"/>
                </a:solidFill>
              </a:rPr>
              <a:t>, 27/23-28.)</a:t>
            </a:r>
            <a:endParaRPr lang="tr-TR" dirty="0">
              <a:solidFill>
                <a:srgbClr val="C00000"/>
              </a:solidFill>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7312" y="2564904"/>
            <a:ext cx="2079184" cy="2448272"/>
          </a:xfrm>
          <a:prstGeom prst="rect">
            <a:avLst/>
          </a:prstGeom>
        </p:spPr>
      </p:pic>
    </p:spTree>
    <p:extLst>
      <p:ext uri="{BB962C8B-B14F-4D97-AF65-F5344CB8AC3E}">
        <p14:creationId xmlns:p14="http://schemas.microsoft.com/office/powerpoint/2010/main" val="2403496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4000" dirty="0"/>
              <a:t>2</a:t>
            </a:r>
            <a:r>
              <a:rPr lang="tr-TR" sz="4000" dirty="0" smtClean="0"/>
              <a:t>-Kuran </a:t>
            </a:r>
            <a:r>
              <a:rPr lang="tr-TR" sz="4000" dirty="0"/>
              <a:t>Kıssalarında </a:t>
            </a:r>
            <a:r>
              <a:rPr lang="tr-TR" sz="4000" dirty="0" smtClean="0"/>
              <a:t>Kadın</a:t>
            </a:r>
            <a:r>
              <a:rPr lang="tr-TR" dirty="0" smtClean="0"/>
              <a:t/>
            </a:r>
            <a:br>
              <a:rPr lang="tr-TR" dirty="0" smtClean="0"/>
            </a:br>
            <a:r>
              <a:rPr lang="tr-TR" sz="3100" b="1" dirty="0"/>
              <a:t>6-Hz. Süleyman ve Belkıs </a:t>
            </a:r>
            <a:r>
              <a:rPr lang="tr-TR" b="1" dirty="0"/>
              <a:t/>
            </a:r>
            <a:br>
              <a:rPr lang="tr-TR" b="1" dirty="0"/>
            </a:br>
            <a:endParaRPr lang="tr-TR" dirty="0"/>
          </a:p>
        </p:txBody>
      </p:sp>
      <p:sp>
        <p:nvSpPr>
          <p:cNvPr id="3" name="İçerik Yer Tutucusu 2"/>
          <p:cNvSpPr>
            <a:spLocks noGrp="1"/>
          </p:cNvSpPr>
          <p:nvPr>
            <p:ph idx="1"/>
          </p:nvPr>
        </p:nvSpPr>
        <p:spPr>
          <a:xfrm>
            <a:off x="609598" y="1772816"/>
            <a:ext cx="7274769" cy="5085184"/>
          </a:xfrm>
        </p:spPr>
        <p:txBody>
          <a:bodyPr>
            <a:normAutofit/>
          </a:bodyPr>
          <a:lstStyle/>
          <a:p>
            <a:r>
              <a:rPr lang="tr-TR" sz="2000" b="1" dirty="0" smtClean="0"/>
              <a:t>(Süleyman’ın mektubunu alan </a:t>
            </a:r>
            <a:r>
              <a:rPr lang="tr-TR" sz="2000" b="1" dirty="0" err="1" smtClean="0"/>
              <a:t>Sebe</a:t>
            </a:r>
            <a:r>
              <a:rPr lang="tr-TR" sz="2000" b="1" dirty="0" smtClean="0"/>
              <a:t> Melikesi) «Ey ileri gelenler, bana </a:t>
            </a:r>
            <a:r>
              <a:rPr lang="tr-TR" sz="2000" b="1" dirty="0"/>
              <a:t>ç</a:t>
            </a:r>
            <a:r>
              <a:rPr lang="tr-TR" sz="2000" b="1" dirty="0" smtClean="0"/>
              <a:t>ok önemli bir mektup bırakıldı»  dedi. «Mektup Süleyman’dan gelmiştir. Rahman ve Rahim olan Allah’ın adıyla başlamaktadır. Bana karşı büyüklük taslamayın ve teslimiyet göstererek bana gelin» denilmektedir. Melike: </a:t>
            </a:r>
            <a:r>
              <a:rPr lang="tr-TR" sz="2000" b="1" dirty="0"/>
              <a:t>«Ey ileri </a:t>
            </a:r>
            <a:r>
              <a:rPr lang="tr-TR" sz="2000" b="1" dirty="0" smtClean="0"/>
              <a:t>gelenler, bu konudaki fikrinizi bana söyleyin, sizler yanımda bulunmadıkça hiçbir işe kesin olarak karar vermem.» Onlar: «Biz güçlü, kimseleriz, çetin savaşçılarız. Emir, senin, ne emredeceğini düşün» dediler. Melike: «Krallar bir memlekete girdi mi, orayı harap ederler ve halkının ileri gelenlerini zelil hale getirirler. İşte onlar böyle yaparlar.» «Ben onlara bir hediye gönderip elçilerin ne </a:t>
            </a:r>
            <a:r>
              <a:rPr lang="tr-TR" sz="2000" b="1" dirty="0"/>
              <a:t>haberle </a:t>
            </a:r>
            <a:r>
              <a:rPr lang="tr-TR" sz="2000" b="1" dirty="0" smtClean="0"/>
              <a:t>döneceklerine bakacağım</a:t>
            </a:r>
            <a:r>
              <a:rPr lang="tr-TR" sz="2000" b="1" dirty="0"/>
              <a:t>» d</a:t>
            </a:r>
            <a:r>
              <a:rPr lang="tr-TR" sz="2000" b="1" dirty="0" smtClean="0"/>
              <a:t>edi.»</a:t>
            </a:r>
            <a:r>
              <a:rPr lang="tr-TR" sz="2000" dirty="0" smtClean="0">
                <a:solidFill>
                  <a:srgbClr val="C00000"/>
                </a:solidFill>
              </a:rPr>
              <a:t> (</a:t>
            </a:r>
            <a:r>
              <a:rPr lang="tr-TR" sz="2000" dirty="0" err="1" smtClean="0">
                <a:solidFill>
                  <a:srgbClr val="C00000"/>
                </a:solidFill>
              </a:rPr>
              <a:t>Neml</a:t>
            </a:r>
            <a:r>
              <a:rPr lang="tr-TR" sz="2000" dirty="0" smtClean="0">
                <a:solidFill>
                  <a:srgbClr val="C00000"/>
                </a:solidFill>
              </a:rPr>
              <a:t>, 27/29-35.)</a:t>
            </a:r>
            <a:endParaRPr lang="tr-TR" sz="2000" dirty="0">
              <a:solidFill>
                <a:srgbClr val="C00000"/>
              </a:solidFill>
            </a:endParaRPr>
          </a:p>
        </p:txBody>
      </p:sp>
    </p:spTree>
    <p:extLst>
      <p:ext uri="{BB962C8B-B14F-4D97-AF65-F5344CB8AC3E}">
        <p14:creationId xmlns:p14="http://schemas.microsoft.com/office/powerpoint/2010/main" val="269966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4000" dirty="0"/>
              <a:t>2</a:t>
            </a:r>
            <a:r>
              <a:rPr lang="tr-TR" sz="4000" dirty="0" smtClean="0"/>
              <a:t>-Kuran </a:t>
            </a:r>
            <a:r>
              <a:rPr lang="tr-TR" sz="4000" dirty="0"/>
              <a:t>Kıssalarında </a:t>
            </a:r>
            <a:r>
              <a:rPr lang="tr-TR" sz="4000" dirty="0" smtClean="0"/>
              <a:t>Kadın</a:t>
            </a:r>
            <a:r>
              <a:rPr lang="tr-TR" dirty="0" smtClean="0"/>
              <a:t/>
            </a:r>
            <a:br>
              <a:rPr lang="tr-TR" dirty="0" smtClean="0"/>
            </a:br>
            <a:r>
              <a:rPr lang="tr-TR" sz="2700" b="1" dirty="0"/>
              <a:t>6-Hz. Süleyman ve Belkıs </a:t>
            </a:r>
            <a:r>
              <a:rPr lang="tr-TR" b="1" dirty="0"/>
              <a:t/>
            </a:r>
            <a:br>
              <a:rPr lang="tr-TR" b="1" dirty="0"/>
            </a:br>
            <a:endParaRPr lang="tr-TR" dirty="0"/>
          </a:p>
        </p:txBody>
      </p:sp>
      <p:sp>
        <p:nvSpPr>
          <p:cNvPr id="3" name="İçerik Yer Tutucusu 2"/>
          <p:cNvSpPr>
            <a:spLocks noGrp="1"/>
          </p:cNvSpPr>
          <p:nvPr>
            <p:ph idx="1"/>
          </p:nvPr>
        </p:nvSpPr>
        <p:spPr>
          <a:xfrm>
            <a:off x="609598" y="1700808"/>
            <a:ext cx="7850834" cy="4968552"/>
          </a:xfrm>
        </p:spPr>
        <p:txBody>
          <a:bodyPr>
            <a:normAutofit/>
          </a:bodyPr>
          <a:lstStyle/>
          <a:p>
            <a:r>
              <a:rPr lang="tr-TR" b="1" dirty="0" smtClean="0"/>
              <a:t>«Elçiler Süleyman’a (</a:t>
            </a:r>
            <a:r>
              <a:rPr lang="tr-TR" b="1" dirty="0" err="1" smtClean="0"/>
              <a:t>a.s</a:t>
            </a:r>
            <a:r>
              <a:rPr lang="tr-TR" b="1" dirty="0" smtClean="0"/>
              <a:t>.) gelince, o şöyle dedi: </a:t>
            </a:r>
          </a:p>
          <a:p>
            <a:r>
              <a:rPr lang="tr-TR" b="1" dirty="0" smtClean="0"/>
              <a:t>«Siz bana malla yardım mı ediyorsunuz? Allah’ın bana verdiği, size verdiğinden daha iyidir. Fakat hediyenizle ben değil, ancak siz sevinirsiniz. </a:t>
            </a:r>
          </a:p>
          <a:p>
            <a:r>
              <a:rPr lang="tr-TR" b="1" dirty="0" smtClean="0"/>
              <a:t>Ey elçi, sen onlara dön; iyi bilsinler ki, kendilerine karşı koyamayacakları ordularla gelir, onları mutlak surette hor ve hakir olarak oradan çıkarırız.» sonra müşavirlerine: </a:t>
            </a:r>
          </a:p>
          <a:p>
            <a:r>
              <a:rPr lang="tr-TR" b="1" dirty="0" smtClean="0"/>
              <a:t>«Ey ulular, onlar bana teslim olup gelmeden önce, hanginiz o Melikenin tahtını bana getirebilir? Cinlerden bir ifrit: «Sen yerinden kalkmadan ben onu sana getiririm. Gerçekten buna gücüm yeter, bana güvenebilirsiniz» dedi. Kitaptan ilmi olan bir kimse de: «gözünü kapayıp açmadan önce ben onu sana getiririm» dedi.» </a:t>
            </a:r>
            <a:r>
              <a:rPr lang="tr-TR" dirty="0">
                <a:solidFill>
                  <a:srgbClr val="C00000"/>
                </a:solidFill>
              </a:rPr>
              <a:t>(</a:t>
            </a:r>
            <a:r>
              <a:rPr lang="tr-TR" dirty="0" err="1">
                <a:solidFill>
                  <a:srgbClr val="C00000"/>
                </a:solidFill>
              </a:rPr>
              <a:t>Neml</a:t>
            </a:r>
            <a:r>
              <a:rPr lang="tr-TR" dirty="0">
                <a:solidFill>
                  <a:srgbClr val="C00000"/>
                </a:solidFill>
              </a:rPr>
              <a:t>, 27/36-40.)</a:t>
            </a:r>
            <a:endParaRPr lang="tr-TR" b="1" dirty="0" smtClean="0"/>
          </a:p>
          <a:p>
            <a:r>
              <a:rPr lang="tr-TR" dirty="0">
                <a:solidFill>
                  <a:srgbClr val="C00000"/>
                </a:solidFill>
              </a:rPr>
              <a:t> </a:t>
            </a:r>
            <a:r>
              <a:rPr lang="tr-TR" dirty="0" smtClean="0">
                <a:solidFill>
                  <a:srgbClr val="C00000"/>
                </a:solidFill>
              </a:rPr>
              <a:t>                              </a:t>
            </a:r>
            <a:endParaRPr lang="tr-TR" dirty="0">
              <a:solidFill>
                <a:srgbClr val="C00000"/>
              </a:solidFill>
            </a:endParaRPr>
          </a:p>
        </p:txBody>
      </p:sp>
    </p:spTree>
    <p:extLst>
      <p:ext uri="{BB962C8B-B14F-4D97-AF65-F5344CB8AC3E}">
        <p14:creationId xmlns:p14="http://schemas.microsoft.com/office/powerpoint/2010/main" val="3992581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2</a:t>
            </a:r>
            <a:r>
              <a:rPr lang="tr-TR" dirty="0" smtClean="0"/>
              <a:t>-Kuran </a:t>
            </a:r>
            <a:r>
              <a:rPr lang="tr-TR" dirty="0"/>
              <a:t>Kıssalarında </a:t>
            </a:r>
            <a:r>
              <a:rPr lang="tr-TR" dirty="0" smtClean="0"/>
              <a:t>Kadın</a:t>
            </a:r>
            <a:r>
              <a:rPr lang="tr-TR" b="1" dirty="0" smtClean="0"/>
              <a:t/>
            </a:r>
            <a:br>
              <a:rPr lang="tr-TR" b="1" dirty="0" smtClean="0"/>
            </a:br>
            <a:r>
              <a:rPr lang="tr-TR" sz="2400" b="1" dirty="0" smtClean="0"/>
              <a:t>6-Hz</a:t>
            </a:r>
            <a:r>
              <a:rPr lang="tr-TR" sz="2400" b="1" dirty="0"/>
              <a:t>. Süleyman ve Belkıs </a:t>
            </a:r>
          </a:p>
        </p:txBody>
      </p:sp>
      <p:sp>
        <p:nvSpPr>
          <p:cNvPr id="3" name="İçerik Yer Tutucusu 2"/>
          <p:cNvSpPr>
            <a:spLocks noGrp="1"/>
          </p:cNvSpPr>
          <p:nvPr>
            <p:ph idx="1"/>
          </p:nvPr>
        </p:nvSpPr>
        <p:spPr>
          <a:xfrm>
            <a:off x="107505" y="1772816"/>
            <a:ext cx="8856984" cy="5085184"/>
          </a:xfrm>
        </p:spPr>
        <p:txBody>
          <a:bodyPr>
            <a:normAutofit fontScale="85000" lnSpcReduction="20000"/>
          </a:bodyPr>
          <a:lstStyle/>
          <a:p>
            <a:r>
              <a:rPr lang="tr-TR" sz="2600" b="1" dirty="0" smtClean="0"/>
              <a:t>«Süleyman onu (tahtı) yanı başına yerleşmiş olarak görünce: «bu şükür mü ya da nankörlük mü edeceğim diye beni sınamak üzere Rabbimin bir lütfundandır. Şükreden ancak kendisi için şükretmiş olur. Nankörlük eden ise, o bilsin ki Rabbim her bakımdan sınırsız zengindir, çok cömerttir.» Devamla: «Onun tahtını tanınmaz hale getirin, bakalım tanıyacak mı, tanımayacak mı? Belkıs gelince ona «Senin tahtın da böyle mi» dendi. O: «Tıpkı o» dedi. Hz. Süleyman: «Bize daha önce bilgi  verilmiş ve teslimiyet göstermiştik» dedi. Onu (Belkıs’ı) </a:t>
            </a:r>
            <a:r>
              <a:rPr lang="tr-TR" sz="2600" b="1" dirty="0"/>
              <a:t>Allah’tan başka </a:t>
            </a:r>
            <a:r>
              <a:rPr lang="tr-TR" sz="2600" b="1" dirty="0" smtClean="0"/>
              <a:t>taptığı şeyler alıkoymuştu, çünkü o inkar eden bir kavimdendi. Ona: «köşke gir» denildi. Belkıs, köşkü görünce derin bir su sandı ve eteklerini topladı. Süleyman: «Bu, (zemini) billurdan döşenmiş bir köşktür» dedi. Melike dedi ki: «Rabbim, ben gerçekten kendime yazık etmiştim. Şimdi ise Süleyman’la beraber alemlerin Rabbi olan Allah’a teslim oldum» dedi. </a:t>
            </a:r>
          </a:p>
          <a:p>
            <a:r>
              <a:rPr lang="tr-TR" sz="2200" dirty="0" smtClean="0">
                <a:solidFill>
                  <a:srgbClr val="C00000"/>
                </a:solidFill>
              </a:rPr>
              <a:t>                                                         (</a:t>
            </a:r>
            <a:r>
              <a:rPr lang="tr-TR" sz="2200" dirty="0" err="1" smtClean="0">
                <a:solidFill>
                  <a:srgbClr val="C00000"/>
                </a:solidFill>
              </a:rPr>
              <a:t>Neml</a:t>
            </a:r>
            <a:r>
              <a:rPr lang="tr-TR" sz="2200" dirty="0" smtClean="0">
                <a:solidFill>
                  <a:srgbClr val="C00000"/>
                </a:solidFill>
              </a:rPr>
              <a:t>, 27/40-44.)</a:t>
            </a:r>
            <a:endParaRPr lang="tr-TR" sz="2200" dirty="0">
              <a:solidFill>
                <a:srgbClr val="C00000"/>
              </a:solidFill>
            </a:endParaRPr>
          </a:p>
        </p:txBody>
      </p:sp>
    </p:spTree>
    <p:extLst>
      <p:ext uri="{BB962C8B-B14F-4D97-AF65-F5344CB8AC3E}">
        <p14:creationId xmlns:p14="http://schemas.microsoft.com/office/powerpoint/2010/main" val="2285060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2</a:t>
            </a:r>
            <a:r>
              <a:rPr lang="tr-TR" dirty="0" smtClean="0"/>
              <a:t>-Kuran </a:t>
            </a:r>
            <a:r>
              <a:rPr lang="tr-TR" dirty="0"/>
              <a:t>Kıssalarında Kadın</a:t>
            </a:r>
            <a:r>
              <a:rPr lang="tr-TR" b="1" dirty="0"/>
              <a:t/>
            </a:r>
            <a:br>
              <a:rPr lang="tr-TR" b="1" dirty="0"/>
            </a:br>
            <a:r>
              <a:rPr lang="tr-TR" sz="2400" b="1" dirty="0" smtClean="0"/>
              <a:t>7-Hz. İsa ve Annesi Hz. Meryem </a:t>
            </a:r>
            <a:endParaRPr lang="tr-TR" dirty="0"/>
          </a:p>
        </p:txBody>
      </p:sp>
      <p:sp>
        <p:nvSpPr>
          <p:cNvPr id="3" name="İçerik Yer Tutucusu 2"/>
          <p:cNvSpPr>
            <a:spLocks noGrp="1"/>
          </p:cNvSpPr>
          <p:nvPr>
            <p:ph idx="1"/>
          </p:nvPr>
        </p:nvSpPr>
        <p:spPr>
          <a:xfrm>
            <a:off x="251521" y="1844824"/>
            <a:ext cx="7920880" cy="5184576"/>
          </a:xfrm>
        </p:spPr>
        <p:txBody>
          <a:bodyPr>
            <a:normAutofit/>
          </a:bodyPr>
          <a:lstStyle/>
          <a:p>
            <a:r>
              <a:rPr lang="tr-TR" sz="2000" dirty="0" smtClean="0"/>
              <a:t>«İmran’ın karısı şöyle demişti: «Rabbim, karnımdaki </a:t>
            </a:r>
            <a:r>
              <a:rPr lang="tr-TR" sz="2000" dirty="0"/>
              <a:t>çocuğu  sırf Sana </a:t>
            </a:r>
            <a:r>
              <a:rPr lang="tr-TR" sz="2000" dirty="0" smtClean="0"/>
              <a:t>hizmet etmek üzere adadım. Adağımı kabul buyur. Şüphesiz niyazımı hakkıyla işiten ve niyetimi bilen Sensin.» </a:t>
            </a:r>
          </a:p>
          <a:p>
            <a:r>
              <a:rPr lang="tr-TR" sz="2000" dirty="0" smtClean="0"/>
              <a:t>Onu doğurunca, Allah onun ne doğurduğunu bildiği halde, «Rabbim ben onu kız doğurdum. Oysa erkek, kız gibi değildir. Ona «Meryem» adını verdim. Kovulmuş şeytana karşı onu ve soyunu Sana ısmarlıyorum» dedi. Rabbi onu güzel bir şekilde kabul buyurdu ve onu </a:t>
            </a:r>
            <a:r>
              <a:rPr lang="tr-TR" sz="2000" i="1" dirty="0" smtClean="0"/>
              <a:t>güzel bir bitki gibi </a:t>
            </a:r>
            <a:r>
              <a:rPr lang="tr-TR" sz="2000" dirty="0" smtClean="0"/>
              <a:t>yetiştirdi.</a:t>
            </a:r>
            <a:r>
              <a:rPr lang="tr-TR" sz="2000" i="1" dirty="0"/>
              <a:t> </a:t>
            </a:r>
            <a:r>
              <a:rPr lang="tr-TR" sz="2000" dirty="0"/>
              <a:t>Zekeriya’yı da onun bakımıyla görevlendirdi. </a:t>
            </a:r>
            <a:r>
              <a:rPr lang="tr-TR" sz="2000" dirty="0" smtClean="0"/>
              <a:t>Zekeriya, onun bulunduğu bölmeye her girişinde yanında bir yiyecek bulur ve «Ey Meryem, bu sana nereden geldi» der o da «Bu, Allah katındandır, Allah dilediğine sayısız rızık verir» derdi. </a:t>
            </a:r>
            <a:r>
              <a:rPr lang="tr-TR" sz="2000" dirty="0" smtClean="0">
                <a:solidFill>
                  <a:srgbClr val="C00000"/>
                </a:solidFill>
              </a:rPr>
              <a:t>(Al-i İmran, 3/35-37.)</a:t>
            </a:r>
            <a:endParaRPr lang="tr-TR" sz="2000" dirty="0">
              <a:solidFill>
                <a:srgbClr val="C00000"/>
              </a:solidFill>
            </a:endParaRPr>
          </a:p>
        </p:txBody>
      </p:sp>
    </p:spTree>
    <p:extLst>
      <p:ext uri="{BB962C8B-B14F-4D97-AF65-F5344CB8AC3E}">
        <p14:creationId xmlns:p14="http://schemas.microsoft.com/office/powerpoint/2010/main" val="2085448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a:t>2</a:t>
            </a:r>
            <a:r>
              <a:rPr lang="tr-TR" sz="4000" dirty="0" smtClean="0"/>
              <a:t>-Kuran </a:t>
            </a:r>
            <a:r>
              <a:rPr lang="tr-TR" sz="4000" dirty="0"/>
              <a:t>Kıssalarında Kadın</a:t>
            </a:r>
            <a:r>
              <a:rPr lang="tr-TR" b="1" dirty="0"/>
              <a:t/>
            </a:r>
            <a:br>
              <a:rPr lang="tr-TR" b="1" dirty="0"/>
            </a:br>
            <a:r>
              <a:rPr lang="tr-TR" sz="2700" b="1" dirty="0"/>
              <a:t>7-Hz. İsa ve Annesi Hz. Meryem </a:t>
            </a:r>
            <a:endParaRPr lang="tr-TR" sz="2700" dirty="0"/>
          </a:p>
        </p:txBody>
      </p:sp>
      <p:sp>
        <p:nvSpPr>
          <p:cNvPr id="3" name="İçerik Yer Tutucusu 2"/>
          <p:cNvSpPr>
            <a:spLocks noGrp="1"/>
          </p:cNvSpPr>
          <p:nvPr>
            <p:ph idx="1"/>
          </p:nvPr>
        </p:nvSpPr>
        <p:spPr>
          <a:xfrm>
            <a:off x="609598" y="2160590"/>
            <a:ext cx="7778825" cy="4292746"/>
          </a:xfrm>
        </p:spPr>
        <p:txBody>
          <a:bodyPr>
            <a:normAutofit/>
          </a:bodyPr>
          <a:lstStyle/>
          <a:p>
            <a:r>
              <a:rPr lang="tr-TR" b="1" dirty="0" smtClean="0"/>
              <a:t>«Hani melekler demişlerdi: «Ey Meryem, Allah seni seçti. Seni tertemiz yaptı ve seni dünya kadınlarına üstün kıldı. Ey Meryem, Rabbine ibadet et, secdeye kapan, rükûa eğilenlerle beraber sen de eğil.» </a:t>
            </a:r>
            <a:r>
              <a:rPr lang="tr-TR" dirty="0" smtClean="0">
                <a:solidFill>
                  <a:srgbClr val="C00000"/>
                </a:solidFill>
              </a:rPr>
              <a:t>(</a:t>
            </a:r>
            <a:r>
              <a:rPr lang="tr-TR" dirty="0">
                <a:solidFill>
                  <a:srgbClr val="C00000"/>
                </a:solidFill>
              </a:rPr>
              <a:t>Al-i İmran, </a:t>
            </a:r>
            <a:r>
              <a:rPr lang="tr-TR" dirty="0" smtClean="0">
                <a:solidFill>
                  <a:srgbClr val="C00000"/>
                </a:solidFill>
              </a:rPr>
              <a:t>3/43.) </a:t>
            </a:r>
          </a:p>
          <a:p>
            <a:r>
              <a:rPr lang="tr-TR" b="1" dirty="0" smtClean="0"/>
              <a:t>«Resulüm, bunlar bizim sana </a:t>
            </a:r>
            <a:r>
              <a:rPr lang="tr-TR" b="1" dirty="0" err="1" smtClean="0"/>
              <a:t>vahyettiğimiz</a:t>
            </a:r>
            <a:r>
              <a:rPr lang="tr-TR" b="1" dirty="0" smtClean="0"/>
              <a:t> </a:t>
            </a:r>
            <a:r>
              <a:rPr lang="tr-TR" b="1" dirty="0" err="1" smtClean="0"/>
              <a:t>gayb</a:t>
            </a:r>
            <a:r>
              <a:rPr lang="tr-TR" b="1" dirty="0" smtClean="0"/>
              <a:t> haberlerindendir. İçlerinden hangisi Meryem’i himayesine alacak diye </a:t>
            </a:r>
            <a:r>
              <a:rPr lang="tr-TR" b="1" dirty="0" err="1" smtClean="0"/>
              <a:t>kur’a</a:t>
            </a:r>
            <a:r>
              <a:rPr lang="tr-TR" b="1" dirty="0" smtClean="0"/>
              <a:t> çekmek üzere kalemleriniz atarlarken de, onlar bu yüzden çekişirlerken de, sen onların yanında değildin.» </a:t>
            </a:r>
            <a:r>
              <a:rPr lang="tr-TR" dirty="0" smtClean="0">
                <a:solidFill>
                  <a:srgbClr val="C00000"/>
                </a:solidFill>
              </a:rPr>
              <a:t>(</a:t>
            </a:r>
            <a:r>
              <a:rPr lang="tr-TR" dirty="0">
                <a:solidFill>
                  <a:srgbClr val="C00000"/>
                </a:solidFill>
              </a:rPr>
              <a:t>Al-i İmran, </a:t>
            </a:r>
            <a:r>
              <a:rPr lang="tr-TR" dirty="0" smtClean="0">
                <a:solidFill>
                  <a:srgbClr val="C00000"/>
                </a:solidFill>
              </a:rPr>
              <a:t>3/44-47.)</a:t>
            </a:r>
          </a:p>
          <a:p>
            <a:r>
              <a:rPr lang="tr-TR" b="1" dirty="0" smtClean="0"/>
              <a:t>«Meryem, «Rabbim, bana bir erkek eli değmediği halde nasıl çocuğum olur?» dedi. Allah «İşte böyledir, Allah dilediğini yaratır. Bir işe hükmedince ona sadece «ol» der, o da oluverir.»</a:t>
            </a:r>
            <a:r>
              <a:rPr lang="tr-TR" dirty="0" smtClean="0"/>
              <a:t> </a:t>
            </a:r>
            <a:r>
              <a:rPr lang="tr-TR" dirty="0" smtClean="0">
                <a:solidFill>
                  <a:srgbClr val="C00000"/>
                </a:solidFill>
              </a:rPr>
              <a:t>(Meryem, 19/20-21.)</a:t>
            </a:r>
            <a:endParaRPr lang="tr-TR" dirty="0">
              <a:solidFill>
                <a:srgbClr val="C00000"/>
              </a:solidFill>
            </a:endParaRPr>
          </a:p>
        </p:txBody>
      </p:sp>
    </p:spTree>
    <p:extLst>
      <p:ext uri="{BB962C8B-B14F-4D97-AF65-F5344CB8AC3E}">
        <p14:creationId xmlns:p14="http://schemas.microsoft.com/office/powerpoint/2010/main" val="897531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2</a:t>
            </a:r>
            <a:r>
              <a:rPr lang="tr-TR" dirty="0" smtClean="0"/>
              <a:t>-Kuran </a:t>
            </a:r>
            <a:r>
              <a:rPr lang="tr-TR" dirty="0"/>
              <a:t>Kıssalarında Kadın</a:t>
            </a:r>
            <a:r>
              <a:rPr lang="tr-TR" b="1" dirty="0"/>
              <a:t/>
            </a:r>
            <a:br>
              <a:rPr lang="tr-TR" b="1" dirty="0"/>
            </a:br>
            <a:r>
              <a:rPr lang="tr-TR" b="1" dirty="0" smtClean="0"/>
              <a:t/>
            </a:r>
            <a:br>
              <a:rPr lang="tr-TR" b="1" dirty="0" smtClean="0"/>
            </a:br>
            <a:r>
              <a:rPr lang="tr-TR" sz="2400" b="1" dirty="0" smtClean="0"/>
              <a:t>8-Hz</a:t>
            </a:r>
            <a:r>
              <a:rPr lang="tr-TR" sz="2400" b="1" dirty="0"/>
              <a:t>. </a:t>
            </a:r>
            <a:r>
              <a:rPr lang="tr-TR" sz="2400" b="1" dirty="0" smtClean="0"/>
              <a:t>Musa’nın Annesi ve Kız kardeşi</a:t>
            </a:r>
            <a:endParaRPr lang="tr-TR" sz="2400" dirty="0"/>
          </a:p>
        </p:txBody>
      </p:sp>
      <p:sp>
        <p:nvSpPr>
          <p:cNvPr id="3" name="İçerik Yer Tutucusu 2"/>
          <p:cNvSpPr>
            <a:spLocks noGrp="1"/>
          </p:cNvSpPr>
          <p:nvPr>
            <p:ph idx="1"/>
          </p:nvPr>
        </p:nvSpPr>
        <p:spPr>
          <a:xfrm>
            <a:off x="609598" y="2160590"/>
            <a:ext cx="7850833" cy="4148730"/>
          </a:xfrm>
        </p:spPr>
        <p:txBody>
          <a:bodyPr>
            <a:normAutofit/>
          </a:bodyPr>
          <a:lstStyle/>
          <a:p>
            <a:endParaRPr lang="tr-TR" dirty="0" smtClean="0"/>
          </a:p>
          <a:p>
            <a:r>
              <a:rPr lang="tr-TR" sz="2000" dirty="0" smtClean="0"/>
              <a:t>«Bir zam</a:t>
            </a:r>
            <a:r>
              <a:rPr lang="tr-TR" sz="2000" dirty="0"/>
              <a:t>a</a:t>
            </a:r>
            <a:r>
              <a:rPr lang="tr-TR" sz="2000" dirty="0" smtClean="0"/>
              <a:t>nlar </a:t>
            </a:r>
            <a:r>
              <a:rPr lang="tr-TR" sz="2000" dirty="0" err="1" smtClean="0"/>
              <a:t>vahyedilmesi</a:t>
            </a:r>
            <a:r>
              <a:rPr lang="tr-TR" sz="2000" dirty="0" smtClean="0"/>
              <a:t> gerekeni annene şöyle </a:t>
            </a:r>
            <a:r>
              <a:rPr lang="tr-TR" sz="2000" dirty="0" err="1" smtClean="0"/>
              <a:t>vahyetmiştik</a:t>
            </a:r>
            <a:r>
              <a:rPr lang="tr-TR" sz="2000" dirty="0" smtClean="0"/>
              <a:t>: «Musa’yı sandığa koy, sonra onu denize bırak; deniz onu kıyıya atsın da benim düşmanım ve onun düşmanı olan biri onu alsın. Ve benim nezaretimde yetiştirilmen için sana kendimden bir sevgi verdim.» </a:t>
            </a:r>
            <a:r>
              <a:rPr lang="tr-TR" sz="2000" dirty="0"/>
              <a:t>«Hani kız </a:t>
            </a:r>
            <a:r>
              <a:rPr lang="tr-TR" sz="2000" dirty="0" smtClean="0"/>
              <a:t>kardeşin </a:t>
            </a:r>
            <a:r>
              <a:rPr lang="tr-TR" sz="2000" dirty="0"/>
              <a:t>gidip «ona bakacak birini size bulayım mı? Diyordu. Böylece seni, gözü gönlü mutluluk dolsun ve üzülmesin diye annene geri verdik</a:t>
            </a:r>
            <a:r>
              <a:rPr lang="tr-TR" sz="2000" dirty="0" smtClean="0"/>
              <a:t>. Ve sen birini öldürdün ama seni endişeden kurtardık. Seni sıkı bir denemeden geçirdik. Bunun için yıllarca </a:t>
            </a:r>
            <a:r>
              <a:rPr lang="tr-TR" sz="2000" dirty="0" err="1" smtClean="0"/>
              <a:t>Medyen</a:t>
            </a:r>
            <a:r>
              <a:rPr lang="tr-TR" sz="2000" dirty="0" smtClean="0"/>
              <a:t> halkı arasında kaldın. Sonra takdire göre geldin ey Musa!»</a:t>
            </a:r>
            <a:endParaRPr lang="tr-TR" sz="2000" dirty="0"/>
          </a:p>
          <a:p>
            <a:r>
              <a:rPr lang="tr-TR" sz="2000" dirty="0" smtClean="0">
                <a:solidFill>
                  <a:srgbClr val="C00000"/>
                </a:solidFill>
              </a:rPr>
              <a:t>(Taha, 20/38-39.)</a:t>
            </a:r>
          </a:p>
        </p:txBody>
      </p:sp>
    </p:spTree>
    <p:extLst>
      <p:ext uri="{BB962C8B-B14F-4D97-AF65-F5344CB8AC3E}">
        <p14:creationId xmlns:p14="http://schemas.microsoft.com/office/powerpoint/2010/main" val="3083787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2</a:t>
            </a:r>
            <a:r>
              <a:rPr lang="tr-TR" dirty="0" smtClean="0"/>
              <a:t>-Kuran </a:t>
            </a:r>
            <a:r>
              <a:rPr lang="tr-TR" dirty="0"/>
              <a:t>Kıssalarında Kadın</a:t>
            </a:r>
            <a:r>
              <a:rPr lang="tr-TR" b="1" dirty="0"/>
              <a:t/>
            </a:r>
            <a:br>
              <a:rPr lang="tr-TR" b="1" dirty="0"/>
            </a:br>
            <a:r>
              <a:rPr lang="tr-TR" sz="2400" b="1" dirty="0" smtClean="0"/>
              <a:t>9-Hz</a:t>
            </a:r>
            <a:r>
              <a:rPr lang="tr-TR" sz="2400" b="1" dirty="0"/>
              <a:t>. </a:t>
            </a:r>
            <a:r>
              <a:rPr lang="tr-TR" sz="2400" b="1" dirty="0" err="1" smtClean="0"/>
              <a:t>Şuayb’ın</a:t>
            </a:r>
            <a:r>
              <a:rPr lang="tr-TR" sz="2400" b="1" dirty="0" smtClean="0"/>
              <a:t> Kızları </a:t>
            </a:r>
            <a:endParaRPr lang="tr-TR" dirty="0"/>
          </a:p>
        </p:txBody>
      </p:sp>
      <p:sp>
        <p:nvSpPr>
          <p:cNvPr id="3" name="İçerik Yer Tutucusu 2"/>
          <p:cNvSpPr>
            <a:spLocks noGrp="1"/>
          </p:cNvSpPr>
          <p:nvPr>
            <p:ph idx="1"/>
          </p:nvPr>
        </p:nvSpPr>
        <p:spPr>
          <a:xfrm>
            <a:off x="251520" y="2160590"/>
            <a:ext cx="7704855" cy="4364754"/>
          </a:xfrm>
        </p:spPr>
        <p:txBody>
          <a:bodyPr>
            <a:normAutofit fontScale="85000" lnSpcReduction="20000"/>
          </a:bodyPr>
          <a:lstStyle/>
          <a:p>
            <a:r>
              <a:rPr lang="tr-TR" sz="2100" b="1" dirty="0" smtClean="0"/>
              <a:t>«Musa, </a:t>
            </a:r>
            <a:r>
              <a:rPr lang="tr-TR" sz="2100" b="1" dirty="0" err="1" smtClean="0"/>
              <a:t>Medyen</a:t>
            </a:r>
            <a:r>
              <a:rPr lang="tr-TR" sz="2100" b="1" dirty="0" smtClean="0"/>
              <a:t> suyuna varınca, orada hayvanlarını sulayan bazı insanlar buldu. Onların gerisinde de hayvanlarını suya salmamak için uğraşan iki kız gördü. Onlara: «derdiniz nedir» diye sordu. Onlar da: «çobanlar sulayıp çekilmeden biz (hayvanlarımızı) sulamayız, babamız da çok yaşlıdır. Bunu üzerine Musa (</a:t>
            </a:r>
            <a:r>
              <a:rPr lang="tr-TR" sz="2100" b="1" dirty="0" err="1" smtClean="0"/>
              <a:t>a.s</a:t>
            </a:r>
            <a:r>
              <a:rPr lang="tr-TR" sz="2100" b="1" dirty="0" smtClean="0"/>
              <a:t>.) onların yerine (davarlarını) sulayıverdi. Sonra gölgeye çekildi ve «Rabbim, doğrusu bana indireceğin her hayra muhtacım» dedi. </a:t>
            </a:r>
          </a:p>
          <a:p>
            <a:r>
              <a:rPr lang="tr-TR" sz="2100" b="1" dirty="0" smtClean="0"/>
              <a:t>«Derken o iki kadından biri utana utana yürüyerek Musa’ya geldi: «Bizim yerimize sulamanın karşılığını ödemek için babam seni çağırıyor» dedi. Musa, ona (</a:t>
            </a:r>
            <a:r>
              <a:rPr lang="tr-TR" sz="2100" b="1" dirty="0" err="1" smtClean="0"/>
              <a:t>Şuayb’a</a:t>
            </a:r>
            <a:r>
              <a:rPr lang="tr-TR" sz="2100" b="1" dirty="0" smtClean="0"/>
              <a:t>) gelip başından geçeni anlatınca o: «Korkma, o zalim kavimden kurtuldun» dedi. </a:t>
            </a:r>
            <a:r>
              <a:rPr lang="tr-TR" sz="2100" b="1" dirty="0" err="1" smtClean="0"/>
              <a:t>Şuayb’ın</a:t>
            </a:r>
            <a:r>
              <a:rPr lang="tr-TR" sz="2100" b="1" dirty="0" smtClean="0"/>
              <a:t> iki kızından biri: «Babacığım, onu ücretle (çoban) tut. Çünkü o, ücretle istihdam edebileceğin en iyi kimsedir, güçlü ve güvenilir adamdır» dedi. «</a:t>
            </a:r>
            <a:r>
              <a:rPr lang="tr-TR" sz="2100" b="1" dirty="0" err="1"/>
              <a:t>Ş</a:t>
            </a:r>
            <a:r>
              <a:rPr lang="tr-TR" sz="2100" b="1" dirty="0" err="1" smtClean="0"/>
              <a:t>uayb</a:t>
            </a:r>
            <a:r>
              <a:rPr lang="tr-TR" sz="2100" b="1" dirty="0" smtClean="0"/>
              <a:t> dedi ki: «bana sekiz yıl çalışmana karşılık şu iki kızımdan birini sana nikâhlamak istiyorum. Eğer on yıla tamamlarsan artık o da senden olur, ben seni zora koşmak istemem. İnşallah beni </a:t>
            </a:r>
            <a:r>
              <a:rPr lang="tr-TR" sz="2100" b="1" dirty="0" err="1" smtClean="0"/>
              <a:t>salih</a:t>
            </a:r>
            <a:r>
              <a:rPr lang="tr-TR" sz="2100" b="1" dirty="0" smtClean="0"/>
              <a:t> kimselerden bulacaksın»</a:t>
            </a:r>
            <a:r>
              <a:rPr lang="tr-TR" sz="2100" b="1" dirty="0"/>
              <a:t> </a:t>
            </a:r>
            <a:r>
              <a:rPr lang="tr-TR" sz="2400" b="1" dirty="0">
                <a:solidFill>
                  <a:srgbClr val="C00000"/>
                </a:solidFill>
              </a:rPr>
              <a:t>(Kasas,28/ 23-27.)</a:t>
            </a:r>
            <a:endParaRPr lang="tr-TR" sz="2100" b="1" dirty="0" smtClean="0"/>
          </a:p>
          <a:p>
            <a:endParaRPr lang="tr-TR" b="1" dirty="0" smtClean="0"/>
          </a:p>
          <a:p>
            <a:endParaRPr lang="tr-TR" dirty="0"/>
          </a:p>
        </p:txBody>
      </p:sp>
    </p:spTree>
    <p:extLst>
      <p:ext uri="{BB962C8B-B14F-4D97-AF65-F5344CB8AC3E}">
        <p14:creationId xmlns:p14="http://schemas.microsoft.com/office/powerpoint/2010/main" val="1405074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2</a:t>
            </a:r>
            <a:r>
              <a:rPr lang="tr-TR" dirty="0" smtClean="0"/>
              <a:t>-Kuran </a:t>
            </a:r>
            <a:r>
              <a:rPr lang="tr-TR" dirty="0"/>
              <a:t>Kıssalarında Kadın</a:t>
            </a:r>
            <a:r>
              <a:rPr lang="tr-TR" b="1" dirty="0"/>
              <a:t/>
            </a:r>
            <a:br>
              <a:rPr lang="tr-TR" b="1" dirty="0"/>
            </a:br>
            <a:r>
              <a:rPr lang="tr-TR" sz="2400" b="1" dirty="0" smtClean="0"/>
              <a:t>9-Hz</a:t>
            </a:r>
            <a:r>
              <a:rPr lang="tr-TR" sz="2400" b="1" dirty="0"/>
              <a:t>. </a:t>
            </a:r>
            <a:r>
              <a:rPr lang="tr-TR" sz="2400" b="1" dirty="0" err="1"/>
              <a:t>Şuayb’ın</a:t>
            </a:r>
            <a:r>
              <a:rPr lang="tr-TR" sz="2400" b="1" dirty="0"/>
              <a:t> Kızları </a:t>
            </a:r>
            <a:endParaRPr lang="tr-TR" dirty="0"/>
          </a:p>
        </p:txBody>
      </p:sp>
      <p:sp>
        <p:nvSpPr>
          <p:cNvPr id="3" name="İçerik Yer Tutucusu 2"/>
          <p:cNvSpPr>
            <a:spLocks noGrp="1"/>
          </p:cNvSpPr>
          <p:nvPr>
            <p:ph idx="1"/>
          </p:nvPr>
        </p:nvSpPr>
        <p:spPr>
          <a:xfrm>
            <a:off x="609599" y="1772816"/>
            <a:ext cx="7130754" cy="4608512"/>
          </a:xfrm>
        </p:spPr>
        <p:txBody>
          <a:bodyPr>
            <a:normAutofit fontScale="92500"/>
          </a:bodyPr>
          <a:lstStyle/>
          <a:p>
            <a:endParaRPr lang="tr-TR" dirty="0" smtClean="0"/>
          </a:p>
          <a:p>
            <a:r>
              <a:rPr lang="tr-TR" sz="2400" dirty="0" smtClean="0"/>
              <a:t>«Musa şöyle cevap verdi: bu, seninle benim aramdadır. Bu iki süreden hangisini doldurursam doldurayım, demek ki bana karşı husumet yok. Söylediklerimize Allah vekildir.» «Sonunda Musa (</a:t>
            </a:r>
            <a:r>
              <a:rPr lang="tr-TR" sz="2400" dirty="0" err="1" smtClean="0"/>
              <a:t>a.s</a:t>
            </a:r>
            <a:r>
              <a:rPr lang="tr-TR" sz="2400" dirty="0" smtClean="0"/>
              <a:t>.), süreyi doldurup ailesiyle beraber yola çıkınca, Tur tarafında bir ateş gördü. Ailesine: «siz burada bekleyin, ben bir ateş gördüm. Belki oradan size bir haber, yahut ısınmanız için bir ateş parçası getiririm» dedi.»</a:t>
            </a:r>
            <a:r>
              <a:rPr lang="tr-TR" sz="2400" b="1" dirty="0" smtClean="0"/>
              <a:t> </a:t>
            </a:r>
            <a:r>
              <a:rPr lang="tr-TR" sz="2400" b="1" dirty="0">
                <a:solidFill>
                  <a:srgbClr val="C00000"/>
                </a:solidFill>
              </a:rPr>
              <a:t>(</a:t>
            </a:r>
            <a:r>
              <a:rPr lang="tr-TR" sz="2400" b="1" dirty="0" err="1">
                <a:solidFill>
                  <a:srgbClr val="C00000"/>
                </a:solidFill>
              </a:rPr>
              <a:t>Kasas</a:t>
            </a:r>
            <a:r>
              <a:rPr lang="tr-TR" sz="2400" b="1" dirty="0" smtClean="0">
                <a:solidFill>
                  <a:srgbClr val="C00000"/>
                </a:solidFill>
              </a:rPr>
              <a:t>, 28</a:t>
            </a:r>
            <a:r>
              <a:rPr lang="tr-TR" sz="2400" b="1" dirty="0">
                <a:solidFill>
                  <a:srgbClr val="C00000"/>
                </a:solidFill>
              </a:rPr>
              <a:t>/ 28-29.)</a:t>
            </a:r>
            <a:endParaRPr lang="tr-TR" sz="2400" dirty="0">
              <a:solidFill>
                <a:srgbClr val="C00000"/>
              </a:solidFill>
            </a:endParaRPr>
          </a:p>
          <a:p>
            <a:endParaRPr lang="tr-TR" sz="2400" b="1" dirty="0" smtClean="0"/>
          </a:p>
          <a:p>
            <a:r>
              <a:rPr lang="tr-TR" sz="2400" b="1" dirty="0">
                <a:solidFill>
                  <a:srgbClr val="C00000"/>
                </a:solidFill>
              </a:rPr>
              <a:t> </a:t>
            </a:r>
            <a:r>
              <a:rPr lang="tr-TR" sz="2400" b="1" dirty="0" smtClean="0">
                <a:solidFill>
                  <a:srgbClr val="C00000"/>
                </a:solidFill>
              </a:rPr>
              <a:t>                                               </a:t>
            </a:r>
            <a:endParaRPr lang="tr-TR" sz="2400" dirty="0">
              <a:solidFill>
                <a:srgbClr val="C00000"/>
              </a:solidFill>
            </a:endParaRPr>
          </a:p>
        </p:txBody>
      </p:sp>
    </p:spTree>
    <p:extLst>
      <p:ext uri="{BB962C8B-B14F-4D97-AF65-F5344CB8AC3E}">
        <p14:creationId xmlns:p14="http://schemas.microsoft.com/office/powerpoint/2010/main" val="3533126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
            </a:r>
            <a:br>
              <a:rPr lang="tr-TR" b="1" dirty="0" smtClean="0"/>
            </a:br>
            <a:r>
              <a:rPr lang="tr-TR" b="1" dirty="0" smtClean="0"/>
              <a:t>İSLAM’DA </a:t>
            </a:r>
            <a:r>
              <a:rPr lang="tr-TR" b="1" dirty="0"/>
              <a:t>KADININ YERİ</a:t>
            </a:r>
            <a:endParaRPr lang="tr-TR" dirty="0"/>
          </a:p>
        </p:txBody>
      </p:sp>
      <p:sp>
        <p:nvSpPr>
          <p:cNvPr id="3" name="İçerik Yer Tutucusu 2"/>
          <p:cNvSpPr>
            <a:spLocks noGrp="1"/>
          </p:cNvSpPr>
          <p:nvPr>
            <p:ph idx="1"/>
          </p:nvPr>
        </p:nvSpPr>
        <p:spPr/>
        <p:txBody>
          <a:bodyPr>
            <a:normAutofit/>
          </a:bodyPr>
          <a:lstStyle/>
          <a:p>
            <a:endParaRPr lang="tr-TR" sz="3200" dirty="0" smtClean="0"/>
          </a:p>
          <a:p>
            <a:r>
              <a:rPr lang="tr-TR" sz="3200" dirty="0" smtClean="0"/>
              <a:t>1-Kuran’da Geçen Yaratılış Kıssasında Kadın</a:t>
            </a:r>
          </a:p>
          <a:p>
            <a:r>
              <a:rPr lang="tr-TR" sz="3200" dirty="0" smtClean="0"/>
              <a:t>2-Kurandaki Kıssalarda Kadın</a:t>
            </a:r>
          </a:p>
          <a:p>
            <a:r>
              <a:rPr lang="tr-TR" sz="3200" dirty="0"/>
              <a:t>3-Kuran’da Kadınlarla İlgili Konular</a:t>
            </a:r>
          </a:p>
        </p:txBody>
      </p:sp>
    </p:spTree>
    <p:extLst>
      <p:ext uri="{BB962C8B-B14F-4D97-AF65-F5344CB8AC3E}">
        <p14:creationId xmlns:p14="http://schemas.microsoft.com/office/powerpoint/2010/main" val="263201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2</a:t>
            </a:r>
            <a:r>
              <a:rPr lang="tr-TR" dirty="0" smtClean="0"/>
              <a:t>-Kuran </a:t>
            </a:r>
            <a:r>
              <a:rPr lang="tr-TR" dirty="0"/>
              <a:t>Kıssalarında Kadın</a:t>
            </a:r>
            <a:r>
              <a:rPr lang="tr-TR" b="1" dirty="0"/>
              <a:t/>
            </a:r>
            <a:br>
              <a:rPr lang="tr-TR" b="1" dirty="0"/>
            </a:br>
            <a:r>
              <a:rPr lang="tr-TR" sz="2400" b="1" dirty="0" smtClean="0"/>
              <a:t>10-Firavun’un Hanımı Hz. Asiye</a:t>
            </a:r>
            <a:endParaRPr lang="tr-TR" dirty="0"/>
          </a:p>
        </p:txBody>
      </p:sp>
      <p:sp>
        <p:nvSpPr>
          <p:cNvPr id="3" name="İçerik Yer Tutucusu 2"/>
          <p:cNvSpPr>
            <a:spLocks noGrp="1"/>
          </p:cNvSpPr>
          <p:nvPr>
            <p:ph idx="1"/>
          </p:nvPr>
        </p:nvSpPr>
        <p:spPr>
          <a:xfrm>
            <a:off x="609598" y="1930400"/>
            <a:ext cx="7202761" cy="3946872"/>
          </a:xfrm>
        </p:spPr>
        <p:txBody>
          <a:bodyPr>
            <a:noAutofit/>
          </a:bodyPr>
          <a:lstStyle/>
          <a:p>
            <a:r>
              <a:rPr lang="tr-TR" sz="2400" dirty="0" smtClean="0"/>
              <a:t>«</a:t>
            </a:r>
            <a:r>
              <a:rPr lang="tr-TR" sz="2400" i="1" dirty="0" err="1" smtClean="0"/>
              <a:t>Firavun’un</a:t>
            </a:r>
            <a:r>
              <a:rPr lang="tr-TR" sz="2400" i="1" dirty="0" smtClean="0"/>
              <a:t> karısı </a:t>
            </a:r>
            <a:r>
              <a:rPr lang="tr-TR" sz="2400" dirty="0" smtClean="0"/>
              <a:t>(sepetin içinden erkek çocuk çıkınca kocasına): benim ve senin için göz aydınlığıdır. Onu öldürmeyin, belki bize bir faydası dokunur, ya da onu evlat ediniriz» dedi. Halbuki onlar (işin sonunu) sezemiyorlardı.» </a:t>
            </a:r>
            <a:r>
              <a:rPr lang="tr-TR" sz="2400" dirty="0">
                <a:solidFill>
                  <a:srgbClr val="C00000"/>
                </a:solidFill>
              </a:rPr>
              <a:t>(</a:t>
            </a:r>
            <a:r>
              <a:rPr lang="tr-TR" sz="2400" dirty="0" err="1">
                <a:solidFill>
                  <a:srgbClr val="C00000"/>
                </a:solidFill>
              </a:rPr>
              <a:t>Kasas</a:t>
            </a:r>
            <a:r>
              <a:rPr lang="tr-TR" sz="2400" dirty="0">
                <a:solidFill>
                  <a:srgbClr val="C00000"/>
                </a:solidFill>
              </a:rPr>
              <a:t>, 28/9.)</a:t>
            </a:r>
            <a:endParaRPr lang="tr-TR" sz="2400" dirty="0" smtClean="0">
              <a:solidFill>
                <a:srgbClr val="C00000"/>
              </a:solidFill>
            </a:endParaRPr>
          </a:p>
          <a:p>
            <a:r>
              <a:rPr lang="tr-TR" sz="2400" dirty="0" smtClean="0"/>
              <a:t>«Allah inananlara </a:t>
            </a:r>
            <a:r>
              <a:rPr lang="tr-TR" sz="2400" i="1" dirty="0" err="1" smtClean="0"/>
              <a:t>Firavun’un</a:t>
            </a:r>
            <a:r>
              <a:rPr lang="tr-TR" sz="2400" i="1" dirty="0" smtClean="0"/>
              <a:t> karısını örnek </a:t>
            </a:r>
            <a:r>
              <a:rPr lang="tr-TR" sz="2400" dirty="0" smtClean="0"/>
              <a:t>gösterdi. Hani o: «Rabbim, bana katında, cennette bir ev yap, beni </a:t>
            </a:r>
            <a:r>
              <a:rPr lang="tr-TR" sz="2400" dirty="0" err="1" smtClean="0"/>
              <a:t>Firavun’un</a:t>
            </a:r>
            <a:r>
              <a:rPr lang="tr-TR" sz="2400" dirty="0" smtClean="0"/>
              <a:t> ve onun yaptığı işlerden koru, beni zalimler topluluğundan koru» demişti.» </a:t>
            </a:r>
            <a:r>
              <a:rPr lang="tr-TR" sz="2400" dirty="0" smtClean="0">
                <a:solidFill>
                  <a:srgbClr val="C00000"/>
                </a:solidFill>
              </a:rPr>
              <a:t>(</a:t>
            </a:r>
            <a:r>
              <a:rPr lang="tr-TR" sz="2400" dirty="0" err="1" smtClean="0">
                <a:solidFill>
                  <a:srgbClr val="C00000"/>
                </a:solidFill>
              </a:rPr>
              <a:t>Tahrim</a:t>
            </a:r>
            <a:r>
              <a:rPr lang="tr-TR" sz="2400" dirty="0" smtClean="0">
                <a:solidFill>
                  <a:srgbClr val="C00000"/>
                </a:solidFill>
              </a:rPr>
              <a:t>, 66/11.)</a:t>
            </a:r>
          </a:p>
        </p:txBody>
      </p:sp>
    </p:spTree>
    <p:extLst>
      <p:ext uri="{BB962C8B-B14F-4D97-AF65-F5344CB8AC3E}">
        <p14:creationId xmlns:p14="http://schemas.microsoft.com/office/powerpoint/2010/main" val="534968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400" dirty="0" smtClean="0"/>
              <a:t/>
            </a:r>
            <a:br>
              <a:rPr lang="tr-TR" sz="2400" dirty="0" smtClean="0"/>
            </a:br>
            <a:r>
              <a:rPr lang="tr-TR" sz="2400" dirty="0" smtClean="0"/>
              <a:t>Ancak…</a:t>
            </a:r>
            <a:br>
              <a:rPr lang="tr-TR" sz="2400" dirty="0" smtClean="0"/>
            </a:br>
            <a:r>
              <a:rPr lang="tr-TR" sz="2400" dirty="0" smtClean="0"/>
              <a:t>İslam nazarında insanlar beş şeyde eşittir: </a:t>
            </a:r>
            <a:endParaRPr lang="tr-TR" sz="2400" dirty="0"/>
          </a:p>
        </p:txBody>
      </p:sp>
      <p:sp>
        <p:nvSpPr>
          <p:cNvPr id="3" name="İçerik Yer Tutucusu 2"/>
          <p:cNvSpPr>
            <a:spLocks noGrp="1"/>
          </p:cNvSpPr>
          <p:nvPr>
            <p:ph idx="1"/>
          </p:nvPr>
        </p:nvSpPr>
        <p:spPr>
          <a:xfrm>
            <a:off x="395536" y="1930400"/>
            <a:ext cx="7560839" cy="4378920"/>
          </a:xfrm>
        </p:spPr>
        <p:txBody>
          <a:bodyPr/>
          <a:lstStyle/>
          <a:p>
            <a:endParaRPr lang="tr-TR" dirty="0" smtClean="0"/>
          </a:p>
          <a:p>
            <a:r>
              <a:rPr lang="tr-TR" sz="2400" dirty="0" smtClean="0"/>
              <a:t>Yeme, içme, barınma gibi yaşamın vazgeçilmez gereksinimlerinde, </a:t>
            </a:r>
          </a:p>
          <a:p>
            <a:r>
              <a:rPr lang="tr-TR" sz="2400" dirty="0" smtClean="0"/>
              <a:t>Hak ve adalette,</a:t>
            </a:r>
          </a:p>
          <a:p>
            <a:r>
              <a:rPr lang="tr-TR" sz="2400" dirty="0" smtClean="0"/>
              <a:t>İbadet etme hakkı,</a:t>
            </a:r>
          </a:p>
          <a:p>
            <a:r>
              <a:rPr lang="tr-TR" sz="2400" dirty="0" smtClean="0"/>
              <a:t>Hürriyetler: fikir hürriyeti, din ve vicdan hürriyeti, teşebbüs hürriyeti,</a:t>
            </a:r>
          </a:p>
          <a:p>
            <a:r>
              <a:rPr lang="tr-TR" sz="2400" dirty="0" smtClean="0"/>
              <a:t>Çalışma, okuma, seyahat etme ve mülkiyet hakkı</a:t>
            </a:r>
            <a:endParaRPr lang="tr-TR" sz="2400" dirty="0"/>
          </a:p>
        </p:txBody>
      </p:sp>
    </p:spTree>
    <p:extLst>
      <p:ext uri="{BB962C8B-B14F-4D97-AF65-F5344CB8AC3E}">
        <p14:creationId xmlns:p14="http://schemas.microsoft.com/office/powerpoint/2010/main" val="4162252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Cahiliye Döneminde…</a:t>
            </a:r>
            <a:endParaRPr lang="tr-TR" dirty="0"/>
          </a:p>
        </p:txBody>
      </p:sp>
      <p:sp>
        <p:nvSpPr>
          <p:cNvPr id="3" name="İçerik Yer Tutucusu 2"/>
          <p:cNvSpPr>
            <a:spLocks noGrp="1"/>
          </p:cNvSpPr>
          <p:nvPr>
            <p:ph sz="half" idx="1"/>
          </p:nvPr>
        </p:nvSpPr>
        <p:spPr>
          <a:xfrm>
            <a:off x="609600" y="1700808"/>
            <a:ext cx="3602360" cy="4824536"/>
          </a:xfrm>
        </p:spPr>
        <p:txBody>
          <a:bodyPr>
            <a:normAutofit/>
          </a:bodyPr>
          <a:lstStyle/>
          <a:p>
            <a:r>
              <a:rPr lang="tr-TR" dirty="0"/>
              <a:t>*Cahiliye döneminde kızlar bir ar ve ayıp meselesiydi. Aileler kızlarının kötü muameleye maruz kalmalarındansa ölmelerini yeğliyordu. Keza, beslenme </a:t>
            </a:r>
            <a:r>
              <a:rPr lang="tr-TR" dirty="0" smtClean="0"/>
              <a:t>sorun olarak görülüyordu. </a:t>
            </a:r>
            <a:r>
              <a:rPr lang="tr-TR" dirty="0"/>
              <a:t>Kadın kısıtlı coğrafi ve sosyal koşullar sebebiyle savaşamaz ve avlanamazdı. </a:t>
            </a:r>
            <a:endParaRPr lang="tr-TR" dirty="0" smtClean="0"/>
          </a:p>
          <a:p>
            <a:r>
              <a:rPr lang="tr-TR" dirty="0"/>
              <a:t>G</a:t>
            </a:r>
            <a:r>
              <a:rPr lang="tr-TR" dirty="0" smtClean="0"/>
              <a:t>ünümüzde hala yeni doğmuş bebeğini çöpe atan, istediği cinsiyette evladı olsun diye tıbbi müdahalelerde bulunan ebeveynler yok mu?</a:t>
            </a:r>
          </a:p>
          <a:p>
            <a:endParaRPr lang="tr-TR" dirty="0"/>
          </a:p>
        </p:txBody>
      </p:sp>
      <p:pic>
        <p:nvPicPr>
          <p:cNvPr id="5" name="Picture 2"/>
          <p:cNvPicPr>
            <a:picLocks noGrp="1" noChangeAspect="1" noChangeArrowheads="1"/>
          </p:cNvPicPr>
          <p:nvPr>
            <p:ph sz="half" idx="2"/>
          </p:nvPr>
        </p:nvPicPr>
        <p:blipFill>
          <a:blip r:embed="rId2" cstate="print"/>
          <a:stretch>
            <a:fillRect/>
          </a:stretch>
        </p:blipFill>
        <p:spPr bwMode="auto">
          <a:xfrm>
            <a:off x="4499992" y="1964680"/>
            <a:ext cx="2862416" cy="35726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91785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smtClean="0"/>
              <a:t>Biat Eden Kadınlar</a:t>
            </a:r>
            <a:r>
              <a:rPr lang="tr-TR" sz="3200" dirty="0" smtClean="0"/>
              <a:t/>
            </a:r>
            <a:br>
              <a:rPr lang="tr-TR" sz="3200" dirty="0" smtClean="0"/>
            </a:br>
            <a:endParaRPr lang="tr-TR" sz="3200" dirty="0"/>
          </a:p>
        </p:txBody>
      </p:sp>
      <p:sp>
        <p:nvSpPr>
          <p:cNvPr id="3" name="İçerik Yer Tutucusu 2"/>
          <p:cNvSpPr>
            <a:spLocks noGrp="1"/>
          </p:cNvSpPr>
          <p:nvPr>
            <p:ph idx="1"/>
          </p:nvPr>
        </p:nvSpPr>
        <p:spPr>
          <a:xfrm>
            <a:off x="609598" y="1556792"/>
            <a:ext cx="7562801" cy="4484571"/>
          </a:xfrm>
        </p:spPr>
        <p:txBody>
          <a:bodyPr/>
          <a:lstStyle/>
          <a:p>
            <a:endParaRPr lang="tr-TR" dirty="0" smtClean="0"/>
          </a:p>
          <a:p>
            <a:r>
              <a:rPr lang="tr-TR" dirty="0" smtClean="0"/>
              <a:t>«</a:t>
            </a:r>
            <a:r>
              <a:rPr lang="tr-TR" sz="2400" dirty="0"/>
              <a:t>E</a:t>
            </a:r>
            <a:r>
              <a:rPr lang="tr-TR" sz="2400" dirty="0" smtClean="0"/>
              <a:t>y Peygamber, inanmış kadınlar Allah’a hiç bir şeyi ortak koşmamak, hırsızlık yapmamak, zina etmemek, çocuklarını öldürmemek, elleri ile ayakları arasında bir iftira uydurup getirmek (gayrı meşru bir çocuk dünyaya getirip onu kocasına nispet ederek iftira etmek) ve iyi işler yapmakta sana karşı gelmemek hususunda sana biat etmeye geldikleri zaman, </a:t>
            </a:r>
            <a:r>
              <a:rPr lang="tr-TR" sz="2400" dirty="0" err="1" smtClean="0"/>
              <a:t>biatlarını</a:t>
            </a:r>
            <a:r>
              <a:rPr lang="tr-TR" sz="2400" dirty="0" smtClean="0"/>
              <a:t> kabul et ve onlar için mağfiret dile. Şüphesiz Allah çok bağışlayan, çok esirgeyendir.»                      </a:t>
            </a:r>
            <a:r>
              <a:rPr lang="tr-TR" sz="2400" dirty="0" smtClean="0">
                <a:solidFill>
                  <a:srgbClr val="C00000"/>
                </a:solidFill>
              </a:rPr>
              <a:t>(</a:t>
            </a:r>
            <a:r>
              <a:rPr lang="tr-TR" sz="2400" dirty="0" err="1" smtClean="0">
                <a:solidFill>
                  <a:srgbClr val="C00000"/>
                </a:solidFill>
              </a:rPr>
              <a:t>Mümtehine</a:t>
            </a:r>
            <a:r>
              <a:rPr lang="tr-TR" sz="2400" dirty="0" smtClean="0">
                <a:solidFill>
                  <a:srgbClr val="C00000"/>
                </a:solidFill>
              </a:rPr>
              <a:t>, 12.)</a:t>
            </a:r>
            <a:endParaRPr lang="tr-TR" sz="2400" dirty="0">
              <a:solidFill>
                <a:srgbClr val="C00000"/>
              </a:solidFill>
            </a:endParaRPr>
          </a:p>
        </p:txBody>
      </p:sp>
    </p:spTree>
    <p:extLst>
      <p:ext uri="{BB962C8B-B14F-4D97-AF65-F5344CB8AC3E}">
        <p14:creationId xmlns:p14="http://schemas.microsoft.com/office/powerpoint/2010/main" val="94246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Zeynep b. </a:t>
            </a:r>
            <a:r>
              <a:rPr lang="tr-TR" dirty="0" err="1" smtClean="0"/>
              <a:t>Cahş’ın</a:t>
            </a:r>
            <a:r>
              <a:rPr lang="tr-TR" dirty="0" smtClean="0"/>
              <a:t> Kıssası </a:t>
            </a:r>
            <a:endParaRPr lang="tr-TR" dirty="0"/>
          </a:p>
        </p:txBody>
      </p:sp>
      <p:sp>
        <p:nvSpPr>
          <p:cNvPr id="3" name="İçerik Yer Tutucusu 2"/>
          <p:cNvSpPr>
            <a:spLocks noGrp="1"/>
          </p:cNvSpPr>
          <p:nvPr>
            <p:ph idx="1"/>
          </p:nvPr>
        </p:nvSpPr>
        <p:spPr>
          <a:xfrm>
            <a:off x="609598" y="1556792"/>
            <a:ext cx="7490793" cy="4896544"/>
          </a:xfrm>
        </p:spPr>
        <p:txBody>
          <a:bodyPr>
            <a:normAutofit/>
          </a:bodyPr>
          <a:lstStyle/>
          <a:p>
            <a:r>
              <a:rPr lang="tr-TR" sz="2000" dirty="0" smtClean="0"/>
              <a:t>«(</a:t>
            </a:r>
            <a:r>
              <a:rPr lang="tr-TR" sz="2000" dirty="0" err="1" smtClean="0"/>
              <a:t>Rasulüm</a:t>
            </a:r>
            <a:r>
              <a:rPr lang="tr-TR" sz="2000" dirty="0" smtClean="0"/>
              <a:t>) Hani sen Allah’ın kendisine nimet verdiği, senin de (azat etmek suretiyle) iyilik ettiğin kimseye: «eşini nikahında tut, Allah’tan sakın» diyordun. İçinde Allah’ın açığa vuracağı şeyi, insanlardan çekinerek gizliyordun. Oysa asıl korkmana layık olan Allah’tı. </a:t>
            </a:r>
            <a:r>
              <a:rPr lang="tr-TR" sz="2000" dirty="0" err="1" smtClean="0"/>
              <a:t>Zeyd</a:t>
            </a:r>
            <a:r>
              <a:rPr lang="tr-TR" sz="2000" dirty="0" smtClean="0"/>
              <a:t>, o eşinden yana isteğini yerine getirince (onu boşayınca) biz onu sana nikahladık ki evlatlıkları, karılarıyla ilişkilerini kestiğinde evlatlıklarının eşleriyle evlenmeleri konusunda müminlere bir zorluk olmasın. Allah’ın emri kesinleşmiş bir hükümdür.» </a:t>
            </a:r>
            <a:r>
              <a:rPr lang="tr-TR" sz="2000" dirty="0" smtClean="0">
                <a:solidFill>
                  <a:srgbClr val="C00000"/>
                </a:solidFill>
              </a:rPr>
              <a:t>(</a:t>
            </a:r>
            <a:r>
              <a:rPr lang="tr-TR" sz="2000" dirty="0" err="1" smtClean="0">
                <a:solidFill>
                  <a:srgbClr val="C00000"/>
                </a:solidFill>
              </a:rPr>
              <a:t>Ahzab</a:t>
            </a:r>
            <a:r>
              <a:rPr lang="tr-TR" sz="2000" dirty="0" smtClean="0">
                <a:solidFill>
                  <a:srgbClr val="C00000"/>
                </a:solidFill>
              </a:rPr>
              <a:t>, 33/37.)</a:t>
            </a:r>
          </a:p>
          <a:p>
            <a:r>
              <a:rPr lang="tr-TR" sz="2000" dirty="0" smtClean="0"/>
              <a:t>«Allah’ın kendisine farz kıldığı şeyleri yerine getirme konusunda Peygamber’e bir darlık yoktur. Önce gelip geçenler arasında da Allah’ın adeti böyleydi. Allah’ın emri kesinleşmiş bir hükümdür.» </a:t>
            </a:r>
            <a:r>
              <a:rPr lang="tr-TR" sz="2000" dirty="0" smtClean="0">
                <a:solidFill>
                  <a:srgbClr val="C00000"/>
                </a:solidFill>
              </a:rPr>
              <a:t>(</a:t>
            </a:r>
            <a:r>
              <a:rPr lang="tr-TR" sz="2000" dirty="0" err="1" smtClean="0">
                <a:solidFill>
                  <a:srgbClr val="C00000"/>
                </a:solidFill>
              </a:rPr>
              <a:t>Ahzab</a:t>
            </a:r>
            <a:r>
              <a:rPr lang="tr-TR" sz="2000" dirty="0" smtClean="0">
                <a:solidFill>
                  <a:srgbClr val="C00000"/>
                </a:solidFill>
              </a:rPr>
              <a:t>, 33/38.)</a:t>
            </a:r>
            <a:endParaRPr lang="tr-TR" sz="2000" dirty="0">
              <a:solidFill>
                <a:srgbClr val="C00000"/>
              </a:solidFill>
            </a:endParaRPr>
          </a:p>
        </p:txBody>
      </p:sp>
    </p:spTree>
    <p:extLst>
      <p:ext uri="{BB962C8B-B14F-4D97-AF65-F5344CB8AC3E}">
        <p14:creationId xmlns:p14="http://schemas.microsoft.com/office/powerpoint/2010/main" val="3494728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Hz. </a:t>
            </a:r>
            <a:r>
              <a:rPr lang="tr-TR" dirty="0" err="1" smtClean="0"/>
              <a:t>Aişe</a:t>
            </a:r>
            <a:r>
              <a:rPr lang="tr-TR" dirty="0" smtClean="0"/>
              <a:t> ile İlgili </a:t>
            </a:r>
            <a:r>
              <a:rPr lang="tr-TR" dirty="0" err="1" smtClean="0"/>
              <a:t>İfk</a:t>
            </a:r>
            <a:r>
              <a:rPr lang="tr-TR" dirty="0" smtClean="0"/>
              <a:t> Olayı </a:t>
            </a:r>
            <a:endParaRPr lang="tr-TR" dirty="0"/>
          </a:p>
        </p:txBody>
      </p:sp>
      <p:sp>
        <p:nvSpPr>
          <p:cNvPr id="3" name="İçerik Yer Tutucusu 2"/>
          <p:cNvSpPr>
            <a:spLocks noGrp="1"/>
          </p:cNvSpPr>
          <p:nvPr>
            <p:ph idx="1"/>
          </p:nvPr>
        </p:nvSpPr>
        <p:spPr>
          <a:xfrm>
            <a:off x="609598" y="1340768"/>
            <a:ext cx="6554689" cy="5112568"/>
          </a:xfrm>
        </p:spPr>
        <p:txBody>
          <a:bodyPr/>
          <a:lstStyle/>
          <a:p>
            <a:endParaRPr lang="tr-TR" dirty="0" smtClean="0"/>
          </a:p>
          <a:p>
            <a:endParaRPr lang="tr-TR" dirty="0" smtClean="0"/>
          </a:p>
          <a:p>
            <a:r>
              <a:rPr lang="tr-TR" dirty="0" smtClean="0"/>
              <a:t>«</a:t>
            </a:r>
            <a:r>
              <a:rPr lang="tr-TR" sz="2400" dirty="0" smtClean="0"/>
              <a:t>Bu ağır iftirayı uyduranlar şüphesiz içinizden bir güruhtur. Bu iftirayı kendiniz için bir kötü bir şey sanmayın, aksine o, sizin için bir hayırdır. Onlardan her biri </a:t>
            </a:r>
            <a:r>
              <a:rPr lang="tr-TR" sz="2400" dirty="0"/>
              <a:t>için, </a:t>
            </a:r>
            <a:r>
              <a:rPr lang="tr-TR" sz="2400" dirty="0" smtClean="0"/>
              <a:t>işledikleri günahın cezası vardır.</a:t>
            </a:r>
            <a:r>
              <a:rPr lang="tr-TR" sz="2400" dirty="0"/>
              <a:t> </a:t>
            </a:r>
            <a:r>
              <a:rPr lang="tr-TR" sz="2400" dirty="0" smtClean="0"/>
              <a:t>İçlerinden (elebaşılık yaparak) o günahın büyüğünü üstlenen içinse ağır bir azap vardır.»</a:t>
            </a:r>
            <a:r>
              <a:rPr lang="tr-TR" sz="2400" dirty="0">
                <a:solidFill>
                  <a:srgbClr val="C00000"/>
                </a:solidFill>
              </a:rPr>
              <a:t> (Nur, 24/11.)</a:t>
            </a:r>
          </a:p>
          <a:p>
            <a:endParaRPr lang="tr-TR" sz="2400" dirty="0" smtClean="0"/>
          </a:p>
          <a:p>
            <a:r>
              <a:rPr lang="tr-TR" sz="2400" dirty="0" smtClean="0"/>
              <a:t> </a:t>
            </a:r>
            <a:endParaRPr lang="tr-TR" sz="2400" dirty="0"/>
          </a:p>
        </p:txBody>
      </p:sp>
    </p:spTree>
    <p:extLst>
      <p:ext uri="{BB962C8B-B14F-4D97-AF65-F5344CB8AC3E}">
        <p14:creationId xmlns:p14="http://schemas.microsoft.com/office/powerpoint/2010/main" val="1997442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Resulullah’ın</a:t>
            </a:r>
            <a:r>
              <a:rPr lang="tr-TR" dirty="0" smtClean="0"/>
              <a:t> (</a:t>
            </a:r>
            <a:r>
              <a:rPr lang="tr-TR" dirty="0" err="1" smtClean="0"/>
              <a:t>a.s</a:t>
            </a:r>
            <a:r>
              <a:rPr lang="tr-TR" dirty="0" smtClean="0"/>
              <a:t>.) hanımları</a:t>
            </a:r>
            <a:br>
              <a:rPr lang="tr-TR" dirty="0" smtClean="0"/>
            </a:br>
            <a:endParaRPr lang="tr-TR" dirty="0"/>
          </a:p>
        </p:txBody>
      </p:sp>
      <p:sp>
        <p:nvSpPr>
          <p:cNvPr id="3" name="İçerik Yer Tutucusu 2"/>
          <p:cNvSpPr>
            <a:spLocks noGrp="1"/>
          </p:cNvSpPr>
          <p:nvPr>
            <p:ph idx="1"/>
          </p:nvPr>
        </p:nvSpPr>
        <p:spPr>
          <a:xfrm>
            <a:off x="609598" y="1556792"/>
            <a:ext cx="7418785" cy="4968552"/>
          </a:xfrm>
        </p:spPr>
        <p:txBody>
          <a:bodyPr>
            <a:normAutofit fontScale="92500" lnSpcReduction="10000"/>
          </a:bodyPr>
          <a:lstStyle/>
          <a:p>
            <a:r>
              <a:rPr lang="tr-TR" dirty="0" smtClean="0"/>
              <a:t>«Ey peygamber, eşlerine söyle: «eğer dünya hayatını ve süsünü istiyorsanız, gelin size boşanma bedellerinizi vereyim, sizi güzellikle salıvereyim» </a:t>
            </a:r>
            <a:r>
              <a:rPr lang="tr-TR" dirty="0" smtClean="0">
                <a:solidFill>
                  <a:srgbClr val="C00000"/>
                </a:solidFill>
              </a:rPr>
              <a:t>(</a:t>
            </a:r>
            <a:r>
              <a:rPr lang="tr-TR" dirty="0" err="1" smtClean="0">
                <a:solidFill>
                  <a:srgbClr val="C00000"/>
                </a:solidFill>
              </a:rPr>
              <a:t>Ahzab</a:t>
            </a:r>
            <a:r>
              <a:rPr lang="tr-TR" dirty="0" smtClean="0">
                <a:solidFill>
                  <a:srgbClr val="C00000"/>
                </a:solidFill>
              </a:rPr>
              <a:t>, 33/28.) </a:t>
            </a:r>
          </a:p>
          <a:p>
            <a:r>
              <a:rPr lang="tr-TR" dirty="0" smtClean="0"/>
              <a:t>«Eğer Allah’ı, Peygamberini ve ahiret yurdunu diliyorsanız, bilin ki, Allah içinizden iyilik yapanlara büyük bir mükafat hazırlamıştır.»</a:t>
            </a:r>
          </a:p>
          <a:p>
            <a:r>
              <a:rPr lang="tr-TR" dirty="0" smtClean="0"/>
              <a:t> «Ey Peygamber hanımları, </a:t>
            </a:r>
            <a:r>
              <a:rPr lang="tr-TR" i="1" dirty="0" smtClean="0"/>
              <a:t>sizden kim açık bir çirkinlik yaparsa, onun cezası iki kat verilir. </a:t>
            </a:r>
            <a:r>
              <a:rPr lang="tr-TR" dirty="0" smtClean="0"/>
              <a:t>Bu, Allah’a göre kolaydır.» «Sizden kim, Allah’a ve </a:t>
            </a:r>
            <a:r>
              <a:rPr lang="tr-TR" dirty="0" err="1" smtClean="0"/>
              <a:t>Resulü’ne</a:t>
            </a:r>
            <a:r>
              <a:rPr lang="tr-TR" dirty="0" smtClean="0"/>
              <a:t> itaat eder ve yararlı iş yaparsa, ona mükafatını iki kat veririz. Ve ona cennette bol rızık hazırlamışızdır.» «Ey Peygamber hanımları, </a:t>
            </a:r>
            <a:r>
              <a:rPr lang="tr-TR" i="1" dirty="0" smtClean="0"/>
              <a:t>sizler, kadınlardan herhangi biri gibi değilsiniz</a:t>
            </a:r>
            <a:r>
              <a:rPr lang="tr-TR" dirty="0" smtClean="0"/>
              <a:t>. Eğer Allah’tan korkuyorsanız, (yabancı erkeklere karşı) çekici bir eda ile konuşmayın ki kalbinde hastalık (kötü niyet) bulunan kimse ümide kapılmasın. Güzel ve doğru söz söyleyin.» </a:t>
            </a:r>
            <a:r>
              <a:rPr lang="tr-TR" dirty="0" smtClean="0">
                <a:solidFill>
                  <a:srgbClr val="C00000"/>
                </a:solidFill>
              </a:rPr>
              <a:t>(</a:t>
            </a:r>
            <a:r>
              <a:rPr lang="tr-TR" dirty="0" err="1" smtClean="0">
                <a:solidFill>
                  <a:srgbClr val="C00000"/>
                </a:solidFill>
              </a:rPr>
              <a:t>Ahzab</a:t>
            </a:r>
            <a:r>
              <a:rPr lang="tr-TR" dirty="0" smtClean="0">
                <a:solidFill>
                  <a:srgbClr val="C00000"/>
                </a:solidFill>
              </a:rPr>
              <a:t>, 33/29-32.)</a:t>
            </a:r>
          </a:p>
          <a:p>
            <a:r>
              <a:rPr lang="tr-TR" dirty="0" smtClean="0"/>
              <a:t> «…Peygamberin hanımlarından bir şey isteyeceğinizde perde arkasından isteyin. Bu, hem sizin kalpleriniz, hem de onların kalpleri için temiz bir davranıştır. Sizin Allah Resulünü üzmeniz ve kendisinden sonra onun hanımlarını nikahlamanız </a:t>
            </a:r>
            <a:r>
              <a:rPr lang="tr-TR" dirty="0"/>
              <a:t>asla </a:t>
            </a:r>
            <a:r>
              <a:rPr lang="tr-TR" dirty="0" smtClean="0"/>
              <a:t>söz konusu olamaz. Çünkü bu, Allah katında büyük bir günahtır.» </a:t>
            </a:r>
            <a:r>
              <a:rPr lang="tr-TR" dirty="0" smtClean="0">
                <a:solidFill>
                  <a:srgbClr val="C00000"/>
                </a:solidFill>
              </a:rPr>
              <a:t>(</a:t>
            </a:r>
            <a:r>
              <a:rPr lang="tr-TR" dirty="0" err="1" smtClean="0">
                <a:solidFill>
                  <a:srgbClr val="C00000"/>
                </a:solidFill>
              </a:rPr>
              <a:t>Ahzab</a:t>
            </a:r>
            <a:r>
              <a:rPr lang="tr-TR" dirty="0" smtClean="0">
                <a:solidFill>
                  <a:srgbClr val="C00000"/>
                </a:solidFill>
              </a:rPr>
              <a:t>, 33/53.)</a:t>
            </a:r>
            <a:endParaRPr lang="tr-TR" dirty="0">
              <a:solidFill>
                <a:srgbClr val="C00000"/>
              </a:solidFill>
            </a:endParaRPr>
          </a:p>
        </p:txBody>
      </p:sp>
    </p:spTree>
    <p:extLst>
      <p:ext uri="{BB962C8B-B14F-4D97-AF65-F5344CB8AC3E}">
        <p14:creationId xmlns:p14="http://schemas.microsoft.com/office/powerpoint/2010/main" val="2811488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4000" dirty="0" smtClean="0"/>
              <a:t>Cariyeler</a:t>
            </a:r>
            <a:r>
              <a:rPr lang="tr-TR" dirty="0" smtClean="0"/>
              <a:t/>
            </a:r>
            <a:br>
              <a:rPr lang="tr-TR" dirty="0" smtClean="0"/>
            </a:br>
            <a:endParaRPr lang="tr-TR" dirty="0"/>
          </a:p>
        </p:txBody>
      </p:sp>
      <p:sp>
        <p:nvSpPr>
          <p:cNvPr id="3" name="İçerik Yer Tutucusu 2"/>
          <p:cNvSpPr>
            <a:spLocks noGrp="1"/>
          </p:cNvSpPr>
          <p:nvPr>
            <p:ph idx="1"/>
          </p:nvPr>
        </p:nvSpPr>
        <p:spPr>
          <a:xfrm>
            <a:off x="609598" y="1340768"/>
            <a:ext cx="7130753" cy="5616624"/>
          </a:xfrm>
        </p:spPr>
        <p:txBody>
          <a:bodyPr/>
          <a:lstStyle/>
          <a:p>
            <a:endParaRPr lang="tr-TR" dirty="0" smtClean="0"/>
          </a:p>
          <a:p>
            <a:endParaRPr lang="tr-TR" dirty="0" smtClean="0"/>
          </a:p>
          <a:p>
            <a:r>
              <a:rPr lang="tr-TR" dirty="0" smtClean="0"/>
              <a:t>«S</a:t>
            </a:r>
            <a:r>
              <a:rPr lang="tr-TR" sz="2000" dirty="0" smtClean="0"/>
              <a:t>izden, kimin hür imanlı kadınlarla evlenmeye gücü yetmezse, ellerinizin altında bulunan imanlı genç kızlarınız (sayılan) cariyelerinizden alsın. Allah sizin imanınızı daha iyi bilir. Hepiniz birbirinizdensiniz. Öyleyse iffetli yaşamaları, zina etmemeleri ve gizli dost da tutmamaları halinde, sahiplerinin izniyle onlarla evlenin, </a:t>
            </a:r>
            <a:r>
              <a:rPr lang="tr-TR" sz="2000" dirty="0" err="1" smtClean="0"/>
              <a:t>mehirlerini</a:t>
            </a:r>
            <a:r>
              <a:rPr lang="tr-TR" sz="2000" dirty="0" smtClean="0"/>
              <a:t> de güzelce verin. Evlendikten sonra bir fuhuş yaparlarsa, onlara hür kadınların yarısı ceza uygulanır. Bu, içinizden günaha düşmekten korkanlar içindir. Sabretmeniz ise, sizin için daha hayırlıdır. Allah çok bağışlayıcı ve çok esirgeyicidir.» </a:t>
            </a:r>
          </a:p>
          <a:p>
            <a:r>
              <a:rPr lang="tr-TR" sz="2000" dirty="0" smtClean="0">
                <a:solidFill>
                  <a:srgbClr val="C00000"/>
                </a:solidFill>
              </a:rPr>
              <a:t>(Nisa, 4/25.)</a:t>
            </a:r>
            <a:endParaRPr lang="tr-TR" sz="2000" dirty="0">
              <a:solidFill>
                <a:srgbClr val="C00000"/>
              </a:solidFill>
            </a:endParaRPr>
          </a:p>
        </p:txBody>
      </p:sp>
    </p:spTree>
    <p:extLst>
      <p:ext uri="{BB962C8B-B14F-4D97-AF65-F5344CB8AC3E}">
        <p14:creationId xmlns:p14="http://schemas.microsoft.com/office/powerpoint/2010/main" val="2006122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Müşrik Kadınlar</a:t>
            </a:r>
            <a:br>
              <a:rPr lang="tr-TR" dirty="0" smtClean="0"/>
            </a:br>
            <a:endParaRPr lang="tr-TR" dirty="0"/>
          </a:p>
        </p:txBody>
      </p:sp>
      <p:sp>
        <p:nvSpPr>
          <p:cNvPr id="3" name="İçerik Yer Tutucusu 2"/>
          <p:cNvSpPr>
            <a:spLocks noGrp="1"/>
          </p:cNvSpPr>
          <p:nvPr>
            <p:ph idx="1"/>
          </p:nvPr>
        </p:nvSpPr>
        <p:spPr>
          <a:xfrm>
            <a:off x="609598" y="1412776"/>
            <a:ext cx="7778825" cy="4968552"/>
          </a:xfrm>
        </p:spPr>
        <p:txBody>
          <a:bodyPr/>
          <a:lstStyle/>
          <a:p>
            <a:endParaRPr lang="tr-TR" dirty="0" smtClean="0"/>
          </a:p>
          <a:p>
            <a:r>
              <a:rPr lang="tr-TR" sz="2400" dirty="0" smtClean="0"/>
              <a:t>«İman etmedikleri sürece müşrik kadınlarla evlenmeyin. Müşrik </a:t>
            </a:r>
            <a:r>
              <a:rPr lang="tr-TR" sz="2400" dirty="0"/>
              <a:t>bir </a:t>
            </a:r>
            <a:r>
              <a:rPr lang="tr-TR" sz="2400" dirty="0" smtClean="0"/>
              <a:t>kadın hoşunuza gitse </a:t>
            </a:r>
            <a:r>
              <a:rPr lang="tr-TR" sz="2400" dirty="0"/>
              <a:t>de </a:t>
            </a:r>
            <a:r>
              <a:rPr lang="tr-TR" sz="2400" dirty="0" smtClean="0"/>
              <a:t>imanlı </a:t>
            </a:r>
            <a:r>
              <a:rPr lang="tr-TR" sz="2400" dirty="0"/>
              <a:t>bir cariye</a:t>
            </a:r>
            <a:r>
              <a:rPr lang="tr-TR" sz="2400" dirty="0" smtClean="0"/>
              <a:t>, daha hayırlıdır. Onlar cehenneme çağırırlar, Allah ise izniyle cennete ve mağfirete çağırır. Allah, düşünüp anlasınlar diye ayetlerini insanlara böyle açıklar.» </a:t>
            </a:r>
            <a:r>
              <a:rPr lang="tr-TR" sz="2400" dirty="0" smtClean="0">
                <a:solidFill>
                  <a:srgbClr val="C00000"/>
                </a:solidFill>
              </a:rPr>
              <a:t>(Bakara, 2/221.)</a:t>
            </a:r>
          </a:p>
          <a:p>
            <a:r>
              <a:rPr lang="tr-TR" sz="2400" dirty="0" smtClean="0"/>
              <a:t>«Sizden bekar olanları, kölelerinizden ve cariyelerinizden durumu elverişli olanları evlendirin. Eğer bunlar yoksul iseler, Allah (</a:t>
            </a:r>
            <a:r>
              <a:rPr lang="tr-TR" sz="2400" dirty="0" err="1" smtClean="0"/>
              <a:t>c.c</a:t>
            </a:r>
            <a:r>
              <a:rPr lang="tr-TR" sz="2400" dirty="0" smtClean="0"/>
              <a:t>.) onları lütfuyla onları zenginleştirir. Allah lütfu geniş olan ve her şeyi hakkıyla Bilendir.» </a:t>
            </a:r>
            <a:r>
              <a:rPr lang="tr-TR" sz="2400" dirty="0" smtClean="0">
                <a:solidFill>
                  <a:srgbClr val="C00000"/>
                </a:solidFill>
              </a:rPr>
              <a:t>(Nur, 24/32.)</a:t>
            </a:r>
            <a:endParaRPr lang="tr-TR" sz="2400" dirty="0">
              <a:solidFill>
                <a:srgbClr val="C00000"/>
              </a:solidFill>
            </a:endParaRPr>
          </a:p>
        </p:txBody>
      </p:sp>
    </p:spTree>
    <p:extLst>
      <p:ext uri="{BB962C8B-B14F-4D97-AF65-F5344CB8AC3E}">
        <p14:creationId xmlns:p14="http://schemas.microsoft.com/office/powerpoint/2010/main" val="792558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15616" y="609600"/>
            <a:ext cx="5841696" cy="1320800"/>
          </a:xfrm>
        </p:spPr>
        <p:txBody>
          <a:bodyPr/>
          <a:lstStyle/>
          <a:p>
            <a:r>
              <a:rPr lang="tr-TR" dirty="0" smtClean="0"/>
              <a:t>Mümin Kadınlar</a:t>
            </a:r>
            <a:br>
              <a:rPr lang="tr-TR" dirty="0" smtClean="0"/>
            </a:br>
            <a:endParaRPr lang="tr-TR" dirty="0"/>
          </a:p>
        </p:txBody>
      </p:sp>
      <p:sp>
        <p:nvSpPr>
          <p:cNvPr id="3" name="İçerik Yer Tutucusu 2"/>
          <p:cNvSpPr>
            <a:spLocks noGrp="1"/>
          </p:cNvSpPr>
          <p:nvPr>
            <p:ph idx="1"/>
          </p:nvPr>
        </p:nvSpPr>
        <p:spPr>
          <a:xfrm>
            <a:off x="609598" y="1556792"/>
            <a:ext cx="7418785" cy="4896544"/>
          </a:xfrm>
        </p:spPr>
        <p:txBody>
          <a:bodyPr>
            <a:normAutofit/>
          </a:bodyPr>
          <a:lstStyle/>
          <a:p>
            <a:r>
              <a:rPr lang="tr-TR" sz="2000" dirty="0" smtClean="0"/>
              <a:t>«Mümin kadınlardan iffetli olanlarla, daha önce kendilerine Kitap verilenlerden olan iffetli kadınlar da, </a:t>
            </a:r>
            <a:r>
              <a:rPr lang="tr-TR" sz="2000" dirty="0" err="1" smtClean="0"/>
              <a:t>mehirlerini</a:t>
            </a:r>
            <a:r>
              <a:rPr lang="tr-TR" sz="2000" dirty="0" smtClean="0"/>
              <a:t> vermeniz şartıyla; evlenmek, zina etmemek ve gizli dost tutmamak üzere size helaldir. Kim bunu inanılması gerekenleri inkar ederse bütün işlediği boşa gitmiştir. O, ahirette de ziyana uğrayanlardandır.» </a:t>
            </a:r>
            <a:r>
              <a:rPr lang="tr-TR" sz="2000" dirty="0" smtClean="0">
                <a:solidFill>
                  <a:srgbClr val="C00000"/>
                </a:solidFill>
              </a:rPr>
              <a:t>(Maide, 5/5.)</a:t>
            </a:r>
          </a:p>
          <a:p>
            <a:r>
              <a:rPr lang="tr-TR" sz="2000" dirty="0" smtClean="0"/>
              <a:t>«Mümin erkekler mümin kadınlar birbirlerinin dostlarıdır. İyiliği emreder, kötülükten alıkoyarlar, namazı dosdoğru kılar, zekatı verir, Allah’a ve </a:t>
            </a:r>
            <a:r>
              <a:rPr lang="tr-TR" sz="2000" dirty="0" err="1" smtClean="0"/>
              <a:t>Resulü’ne</a:t>
            </a:r>
            <a:r>
              <a:rPr lang="tr-TR" sz="2000" dirty="0" smtClean="0"/>
              <a:t> itaat ederler. İşte onlara, Allah (</a:t>
            </a:r>
            <a:r>
              <a:rPr lang="tr-TR" sz="2000" dirty="0" err="1" smtClean="0"/>
              <a:t>c.c</a:t>
            </a:r>
            <a:r>
              <a:rPr lang="tr-TR" sz="2000" dirty="0" smtClean="0"/>
              <a:t>.) </a:t>
            </a:r>
            <a:r>
              <a:rPr lang="tr-TR" sz="2000" dirty="0"/>
              <a:t>merhamet </a:t>
            </a:r>
            <a:r>
              <a:rPr lang="tr-TR" sz="2000" dirty="0" smtClean="0"/>
              <a:t>edecektir. Şüphesiz Allah, Azizdir, hikmet Sahibidir.» «Allah mümin erkeklere ve mümin kadınlara, içinde ebedi kalmak üzere altından ırmaklar akan cennetler ve </a:t>
            </a:r>
            <a:r>
              <a:rPr lang="tr-TR" sz="2000" dirty="0" err="1" smtClean="0"/>
              <a:t>Adn</a:t>
            </a:r>
            <a:r>
              <a:rPr lang="tr-TR" sz="2000" dirty="0" smtClean="0"/>
              <a:t> cennetlerinde güzel köşkler vadetti. Allah’ın rızası ise, bunların hepsinden büyüktür. İşte, büyük kurtuluş da budur.» </a:t>
            </a:r>
            <a:r>
              <a:rPr lang="tr-TR" sz="2000" dirty="0" smtClean="0">
                <a:solidFill>
                  <a:srgbClr val="C00000"/>
                </a:solidFill>
              </a:rPr>
              <a:t>(</a:t>
            </a:r>
            <a:r>
              <a:rPr lang="tr-TR" sz="2000" dirty="0" err="1" smtClean="0">
                <a:solidFill>
                  <a:srgbClr val="C00000"/>
                </a:solidFill>
              </a:rPr>
              <a:t>Tevbe</a:t>
            </a:r>
            <a:r>
              <a:rPr lang="tr-TR" sz="2000" dirty="0" smtClean="0">
                <a:solidFill>
                  <a:srgbClr val="C00000"/>
                </a:solidFill>
              </a:rPr>
              <a:t>, 9/71-72.)</a:t>
            </a:r>
          </a:p>
          <a:p>
            <a:endParaRPr lang="tr-TR" dirty="0"/>
          </a:p>
        </p:txBody>
      </p:sp>
    </p:spTree>
    <p:extLst>
      <p:ext uri="{BB962C8B-B14F-4D97-AF65-F5344CB8AC3E}">
        <p14:creationId xmlns:p14="http://schemas.microsoft.com/office/powerpoint/2010/main" val="3218103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1-Kuran’da Geçen Yaratılış Kıssasında Kadın</a:t>
            </a:r>
            <a:br>
              <a:rPr lang="tr-TR" dirty="0"/>
            </a:br>
            <a:endParaRPr lang="tr-TR" dirty="0"/>
          </a:p>
        </p:txBody>
      </p:sp>
      <p:sp>
        <p:nvSpPr>
          <p:cNvPr id="3" name="İçerik Yer Tutucusu 2"/>
          <p:cNvSpPr>
            <a:spLocks noGrp="1"/>
          </p:cNvSpPr>
          <p:nvPr>
            <p:ph idx="1"/>
          </p:nvPr>
        </p:nvSpPr>
        <p:spPr>
          <a:xfrm>
            <a:off x="609598" y="1930400"/>
            <a:ext cx="7490794" cy="4450928"/>
          </a:xfrm>
        </p:spPr>
        <p:txBody>
          <a:bodyPr>
            <a:normAutofit/>
          </a:bodyPr>
          <a:lstStyle/>
          <a:p>
            <a:endParaRPr lang="tr-TR" b="1" dirty="0" smtClean="0"/>
          </a:p>
          <a:p>
            <a:r>
              <a:rPr lang="tr-TR" b="1" dirty="0" smtClean="0"/>
              <a:t>«</a:t>
            </a:r>
            <a:r>
              <a:rPr lang="tr-TR" b="1" dirty="0"/>
              <a:t>Ey insanlar, sizi tek bir nefisten yaratan ve ondan da eşini yaratan ve ikisinden de birçok erkek ve kadınlar (meydana getirip)  yayan Rabbinize karşı gelmekten sakının</a:t>
            </a:r>
            <a:r>
              <a:rPr lang="tr-TR" b="1" dirty="0" smtClean="0"/>
              <a:t>.» </a:t>
            </a:r>
            <a:r>
              <a:rPr lang="tr-TR" dirty="0" smtClean="0">
                <a:solidFill>
                  <a:srgbClr val="FF0000"/>
                </a:solidFill>
              </a:rPr>
              <a:t>Nisa, 6/2.</a:t>
            </a:r>
          </a:p>
          <a:p>
            <a:endParaRPr lang="tr-TR" b="1" dirty="0" smtClean="0"/>
          </a:p>
          <a:p>
            <a:r>
              <a:rPr lang="tr-TR" b="1" dirty="0" smtClean="0"/>
              <a:t>«</a:t>
            </a:r>
            <a:r>
              <a:rPr lang="tr-TR" b="1" dirty="0" smtClean="0">
                <a:solidFill>
                  <a:schemeClr val="tx1"/>
                </a:solidFill>
              </a:rPr>
              <a:t>Rabbinin rahmetini onlar mı bölüştürüyorlar? Dünya hayatında onların geçimliklerini aralarında biz paylaştırdık. Birbirlerine iş gördürmeleri için kimini kimine, derece </a:t>
            </a:r>
            <a:r>
              <a:rPr lang="tr-TR" b="1" dirty="0" err="1" smtClean="0">
                <a:solidFill>
                  <a:schemeClr val="tx1"/>
                </a:solidFill>
              </a:rPr>
              <a:t>derece</a:t>
            </a:r>
            <a:r>
              <a:rPr lang="tr-TR" b="1" dirty="0" smtClean="0">
                <a:solidFill>
                  <a:schemeClr val="tx1"/>
                </a:solidFill>
              </a:rPr>
              <a:t> üstün kıldık.»</a:t>
            </a:r>
            <a:r>
              <a:rPr lang="tr-TR" dirty="0" smtClean="0">
                <a:solidFill>
                  <a:schemeClr val="tx1"/>
                </a:solidFill>
              </a:rPr>
              <a:t>   </a:t>
            </a:r>
            <a:r>
              <a:rPr lang="tr-TR" dirty="0" err="1" smtClean="0">
                <a:solidFill>
                  <a:srgbClr val="FF0000"/>
                </a:solidFill>
              </a:rPr>
              <a:t>Zuhruf</a:t>
            </a:r>
            <a:r>
              <a:rPr lang="tr-TR" dirty="0" smtClean="0">
                <a:solidFill>
                  <a:srgbClr val="FF0000"/>
                </a:solidFill>
              </a:rPr>
              <a:t>, 43/32.</a:t>
            </a:r>
          </a:p>
          <a:p>
            <a:r>
              <a:rPr lang="tr-TR" b="1" dirty="0"/>
              <a:t>«Kendileriyle huzur bulasınız diye sizin için kendi türünüzden eşler yaratması ve aranızda </a:t>
            </a:r>
            <a:r>
              <a:rPr lang="tr-TR" b="1" i="1" dirty="0">
                <a:solidFill>
                  <a:schemeClr val="tx1">
                    <a:lumMod val="65000"/>
                  </a:schemeClr>
                </a:solidFill>
              </a:rPr>
              <a:t>sevgi ve merhamet </a:t>
            </a:r>
            <a:r>
              <a:rPr lang="tr-TR" b="1" i="1" dirty="0"/>
              <a:t>v</a:t>
            </a:r>
            <a:r>
              <a:rPr lang="tr-TR" b="1" dirty="0"/>
              <a:t>ar etmesi de O’nun varlığının delillerindendir.» </a:t>
            </a:r>
            <a:r>
              <a:rPr lang="tr-TR" dirty="0" smtClean="0">
                <a:solidFill>
                  <a:srgbClr val="FF0000"/>
                </a:solidFill>
              </a:rPr>
              <a:t>Rum</a:t>
            </a:r>
            <a:r>
              <a:rPr lang="tr-TR" dirty="0">
                <a:solidFill>
                  <a:srgbClr val="FF0000"/>
                </a:solidFill>
              </a:rPr>
              <a:t>, </a:t>
            </a:r>
            <a:r>
              <a:rPr lang="tr-TR" dirty="0" smtClean="0">
                <a:solidFill>
                  <a:srgbClr val="FF0000"/>
                </a:solidFill>
              </a:rPr>
              <a:t>30/19.</a:t>
            </a:r>
            <a:endParaRPr lang="tr-TR" dirty="0">
              <a:solidFill>
                <a:srgbClr val="FF0000"/>
              </a:solidFill>
            </a:endParaRPr>
          </a:p>
          <a:p>
            <a:endParaRPr lang="tr-TR" dirty="0" smtClean="0">
              <a:solidFill>
                <a:schemeClr val="tx1">
                  <a:lumMod val="50000"/>
                  <a:lumOff val="50000"/>
                </a:schemeClr>
              </a:solidFill>
            </a:endParaRPr>
          </a:p>
          <a:p>
            <a:endParaRPr lang="tr-TR" dirty="0"/>
          </a:p>
        </p:txBody>
      </p:sp>
    </p:spTree>
    <p:extLst>
      <p:ext uri="{BB962C8B-B14F-4D97-AF65-F5344CB8AC3E}">
        <p14:creationId xmlns:p14="http://schemas.microsoft.com/office/powerpoint/2010/main" val="587191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Mümin </a:t>
            </a:r>
            <a:r>
              <a:rPr lang="tr-TR" dirty="0"/>
              <a:t>Kadınlar</a:t>
            </a:r>
            <a:br>
              <a:rPr lang="tr-TR" dirty="0"/>
            </a:br>
            <a:endParaRPr lang="tr-TR" dirty="0"/>
          </a:p>
        </p:txBody>
      </p:sp>
      <p:sp>
        <p:nvSpPr>
          <p:cNvPr id="3" name="İçerik Yer Tutucusu 2"/>
          <p:cNvSpPr>
            <a:spLocks noGrp="1"/>
          </p:cNvSpPr>
          <p:nvPr>
            <p:ph idx="1"/>
          </p:nvPr>
        </p:nvSpPr>
        <p:spPr>
          <a:xfrm>
            <a:off x="609598" y="1340768"/>
            <a:ext cx="7778825" cy="5400600"/>
          </a:xfrm>
        </p:spPr>
        <p:txBody>
          <a:bodyPr>
            <a:normAutofit/>
          </a:bodyPr>
          <a:lstStyle/>
          <a:p>
            <a:r>
              <a:rPr lang="tr-TR" dirty="0" smtClean="0"/>
              <a:t>«</a:t>
            </a:r>
            <a:r>
              <a:rPr lang="tr-TR" sz="2000" dirty="0" smtClean="0"/>
              <a:t>İffetli, kötülüklerden habersiz inanan kadınlara zina isnadında bulunanlar, gerçekten dünya ve ahirette lanetlenmişlerdir. </a:t>
            </a:r>
            <a:r>
              <a:rPr lang="tr-TR" sz="2000" dirty="0"/>
              <a:t>İşlemiş oldukları günahtan </a:t>
            </a:r>
            <a:r>
              <a:rPr lang="tr-TR" sz="2000" dirty="0" smtClean="0"/>
              <a:t>dolayı dillerinin, ellerinin ve ayaklarının kendi aleyhlerine şahitlik edecekleri günde onlar için çok büyük bir azap vardır.» </a:t>
            </a:r>
            <a:r>
              <a:rPr lang="tr-TR" sz="2000" dirty="0" smtClean="0">
                <a:solidFill>
                  <a:srgbClr val="C00000"/>
                </a:solidFill>
              </a:rPr>
              <a:t>(Nur, 24/23.)</a:t>
            </a:r>
          </a:p>
          <a:p>
            <a:r>
              <a:rPr lang="tr-TR" sz="2000" dirty="0" smtClean="0"/>
              <a:t>«Mümin kadınlara söyle, gözlerini haramdan sakınsınlar, ırzlarını korusunlar. Görünen kısımları hariç, ziynet (yer)</a:t>
            </a:r>
            <a:r>
              <a:rPr lang="tr-TR" sz="2000" dirty="0" err="1" smtClean="0"/>
              <a:t>lerini</a:t>
            </a:r>
            <a:r>
              <a:rPr lang="tr-TR" sz="2000" dirty="0" smtClean="0"/>
              <a:t> teşhir etmesinler. Başörtülerini ta yakalarının üzerine kadar salsınlar. Kocaları, babaları, kocalarının babaları, kendi oğulları, kocalarının oğulları, erkek kardeşleri, erkek kardeşlerinin oğulları, kız kardeşlerinin oğulları, inanan kadınlar, ellerinin altında bulunanlar, erkekliği kalmamış hizmetçilerden, yahut henüz kadınların mahrem yerlerine vakıf olmayan erkek çocuklardan başkasına ziynetlerini göstermesinler. Gizledikleri ziynetleri bilinsin diye ayaklarını yere vurmasınlar. Ey müminler, hep birlikte tövbe ediniz ki, kurtuluşla eresiniz.» </a:t>
            </a:r>
            <a:r>
              <a:rPr lang="tr-TR" sz="2000" dirty="0" smtClean="0">
                <a:solidFill>
                  <a:srgbClr val="C00000"/>
                </a:solidFill>
              </a:rPr>
              <a:t>(Nur, 24/31.)</a:t>
            </a:r>
            <a:endParaRPr lang="tr-TR" sz="2000" dirty="0">
              <a:solidFill>
                <a:srgbClr val="C00000"/>
              </a:solidFill>
            </a:endParaRPr>
          </a:p>
        </p:txBody>
      </p:sp>
    </p:spTree>
    <p:extLst>
      <p:ext uri="{BB962C8B-B14F-4D97-AF65-F5344CB8AC3E}">
        <p14:creationId xmlns:p14="http://schemas.microsoft.com/office/powerpoint/2010/main" val="3229118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Mümin </a:t>
            </a:r>
            <a:r>
              <a:rPr lang="tr-TR" dirty="0"/>
              <a:t>Kadınlar</a:t>
            </a:r>
          </a:p>
        </p:txBody>
      </p:sp>
      <p:sp>
        <p:nvSpPr>
          <p:cNvPr id="3" name="İçerik Yer Tutucusu 2"/>
          <p:cNvSpPr>
            <a:spLocks noGrp="1"/>
          </p:cNvSpPr>
          <p:nvPr>
            <p:ph idx="1"/>
          </p:nvPr>
        </p:nvSpPr>
        <p:spPr>
          <a:xfrm>
            <a:off x="609598" y="1484784"/>
            <a:ext cx="8066857" cy="4556579"/>
          </a:xfrm>
        </p:spPr>
        <p:txBody>
          <a:bodyPr>
            <a:normAutofit/>
          </a:bodyPr>
          <a:lstStyle/>
          <a:p>
            <a:endParaRPr lang="tr-TR" sz="2000" b="1" dirty="0" smtClean="0"/>
          </a:p>
          <a:p>
            <a:r>
              <a:rPr lang="tr-TR" sz="2000" b="1" dirty="0" smtClean="0"/>
              <a:t>«Müslüman erkekler ve Müslüman kadınlar, mümin erkekler ve mümin kadınlar, ibadet ve </a:t>
            </a:r>
            <a:r>
              <a:rPr lang="tr-TR" sz="2000" b="1" dirty="0" err="1" smtClean="0"/>
              <a:t>taate</a:t>
            </a:r>
            <a:r>
              <a:rPr lang="tr-TR" sz="2000" b="1" dirty="0" smtClean="0"/>
              <a:t> devam eden erkekler ve kadınlar, sabreden erkekler ve sabreden kadınlar, alçakgönüllü erkekler ve alçakgönüllü kadınlar, sadaka veren erkekler ve sadaka veren kadınlar, oruç tutan erkekler ve oruç tutan kadınlar, ırzlarını koruyan erkekler ve ırzlarını koruyan kadınlar, Allah’ı çok zikreden erkekler ve Allah’ı çok zikreden kadınlar var ya, işte Allah, bunlar için bağışlanma ve büyük bir mükafat hazırlamıştır.» </a:t>
            </a:r>
          </a:p>
          <a:p>
            <a:r>
              <a:rPr lang="tr-TR" sz="2000" dirty="0">
                <a:solidFill>
                  <a:srgbClr val="C00000"/>
                </a:solidFill>
              </a:rPr>
              <a:t> </a:t>
            </a:r>
            <a:r>
              <a:rPr lang="tr-TR" sz="2000" dirty="0" smtClean="0">
                <a:solidFill>
                  <a:srgbClr val="C00000"/>
                </a:solidFill>
              </a:rPr>
              <a:t>                                        (Ahzab,33/35.)</a:t>
            </a:r>
            <a:endParaRPr lang="tr-TR" sz="2000" dirty="0">
              <a:solidFill>
                <a:srgbClr val="C00000"/>
              </a:solidFill>
            </a:endParaRPr>
          </a:p>
        </p:txBody>
      </p:sp>
    </p:spTree>
    <p:extLst>
      <p:ext uri="{BB962C8B-B14F-4D97-AF65-F5344CB8AC3E}">
        <p14:creationId xmlns:p14="http://schemas.microsoft.com/office/powerpoint/2010/main" val="28411359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Kuran’da Kadınlarla İlgili Konular</a:t>
            </a:r>
            <a:endParaRPr lang="tr-TR" dirty="0"/>
          </a:p>
        </p:txBody>
      </p:sp>
      <p:sp>
        <p:nvSpPr>
          <p:cNvPr id="3" name="İçerik Yer Tutucusu 2"/>
          <p:cNvSpPr>
            <a:spLocks noGrp="1"/>
          </p:cNvSpPr>
          <p:nvPr>
            <p:ph idx="1"/>
          </p:nvPr>
        </p:nvSpPr>
        <p:spPr>
          <a:xfrm>
            <a:off x="609598" y="1772816"/>
            <a:ext cx="7922842" cy="4824536"/>
          </a:xfrm>
        </p:spPr>
        <p:txBody>
          <a:bodyPr>
            <a:noAutofit/>
          </a:bodyPr>
          <a:lstStyle/>
          <a:p>
            <a:r>
              <a:rPr lang="tr-TR" sz="2400" b="1" dirty="0" smtClean="0"/>
              <a:t>1-Regl (Ay Hali) </a:t>
            </a:r>
          </a:p>
          <a:p>
            <a:r>
              <a:rPr lang="tr-TR" sz="2400" dirty="0" smtClean="0"/>
              <a:t>«Sana kadınların ay halini sorarlar. De ki: «o, bir ezadır. Bu sebeple ay halindeki kadınlardan uzak durun, temizleninceye kadar onlara yaklaşmayın. Temizlendikleri vakit, Allah’ın size emrettiği yerden onlara yaklaşın. Şunu iyi bilin ki, Allah tövbe edenleri de, çok temizlenenleri de sever.» </a:t>
            </a:r>
            <a:r>
              <a:rPr lang="tr-TR" sz="2400" dirty="0" smtClean="0">
                <a:solidFill>
                  <a:srgbClr val="C00000"/>
                </a:solidFill>
              </a:rPr>
              <a:t>(Bakara, 2/222.)</a:t>
            </a:r>
          </a:p>
          <a:p>
            <a:r>
              <a:rPr lang="tr-TR" sz="2400" dirty="0" smtClean="0"/>
              <a:t>«Kadınlarınızdan adetten kesilenlerle, henüz adet görmeyenler hususunda tereddüt ederseniz (</a:t>
            </a:r>
            <a:r>
              <a:rPr lang="tr-TR" sz="2400" dirty="0" err="1" smtClean="0"/>
              <a:t>iddet</a:t>
            </a:r>
            <a:r>
              <a:rPr lang="tr-TR" sz="2400" dirty="0" smtClean="0"/>
              <a:t>) onların bekleme süresi üç aydır. Hamile olanların bekleme süresi, doğum yapmalarıyla sona erer. Kim Allah’a karşı gelmekt</a:t>
            </a:r>
            <a:r>
              <a:rPr lang="tr-TR" sz="2400" dirty="0"/>
              <a:t>e</a:t>
            </a:r>
            <a:r>
              <a:rPr lang="tr-TR" sz="2400" dirty="0" smtClean="0"/>
              <a:t>n sakınırsa, Allah ona işinde bir kolaylık verir.» </a:t>
            </a:r>
            <a:r>
              <a:rPr lang="tr-TR" sz="2400" dirty="0" smtClean="0">
                <a:solidFill>
                  <a:srgbClr val="C00000"/>
                </a:solidFill>
              </a:rPr>
              <a:t>(Talak, 65/4.)</a:t>
            </a:r>
          </a:p>
          <a:p>
            <a:endParaRPr lang="tr-TR" sz="2400" dirty="0"/>
          </a:p>
        </p:txBody>
      </p:sp>
    </p:spTree>
    <p:extLst>
      <p:ext uri="{BB962C8B-B14F-4D97-AF65-F5344CB8AC3E}">
        <p14:creationId xmlns:p14="http://schemas.microsoft.com/office/powerpoint/2010/main" val="37038686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Kuran’da </a:t>
            </a:r>
            <a:r>
              <a:rPr lang="tr-TR" dirty="0" smtClean="0"/>
              <a:t>Kadınlarla İlgili Konular</a:t>
            </a:r>
            <a:endParaRPr lang="tr-TR" dirty="0"/>
          </a:p>
        </p:txBody>
      </p:sp>
      <p:sp>
        <p:nvSpPr>
          <p:cNvPr id="3" name="İçerik Yer Tutucusu 2"/>
          <p:cNvSpPr>
            <a:spLocks noGrp="1"/>
          </p:cNvSpPr>
          <p:nvPr>
            <p:ph idx="1"/>
          </p:nvPr>
        </p:nvSpPr>
        <p:spPr>
          <a:xfrm>
            <a:off x="609598" y="1844824"/>
            <a:ext cx="7274770" cy="5013176"/>
          </a:xfrm>
        </p:spPr>
        <p:txBody>
          <a:bodyPr>
            <a:normAutofit/>
          </a:bodyPr>
          <a:lstStyle/>
          <a:p>
            <a:r>
              <a:rPr lang="tr-TR" b="1" dirty="0" smtClean="0"/>
              <a:t>2-Yetim Kızlarla Evlenme</a:t>
            </a:r>
          </a:p>
          <a:p>
            <a:r>
              <a:rPr lang="tr-TR" dirty="0" smtClean="0"/>
              <a:t>«Eğer yetim kızlar hakkında adaletsizlik etmekten korkarsanız (onları değil), size helal olan kadınlardan ikişer, üçer, dörder alın. Haksızlıktan yapmaktan korkarsanız bir tane nikahlayın, yahut da sahip olduğunuz cariyelerle yetinin. Bu, adaletten ayrılmamanız için daha uygundur.» </a:t>
            </a:r>
            <a:r>
              <a:rPr lang="tr-TR" dirty="0" smtClean="0">
                <a:solidFill>
                  <a:srgbClr val="C00000"/>
                </a:solidFill>
              </a:rPr>
              <a:t>(Nisa, 4/3.) </a:t>
            </a:r>
            <a:r>
              <a:rPr lang="tr-TR" dirty="0" smtClean="0"/>
              <a:t>«Evlilik çağına gelinceye kadar yetimleri (gözetip) deneyin, onlarda aklen bir olgunluk görürseniz mallarını kendilerine verin. Büyüyecekler diye, o malları israfla ve tez elden yemeyin. </a:t>
            </a:r>
            <a:r>
              <a:rPr lang="tr-TR" dirty="0"/>
              <a:t>Z</a:t>
            </a:r>
            <a:r>
              <a:rPr lang="tr-TR" dirty="0" smtClean="0"/>
              <a:t>engin olan (yetim malından yemeye) tenezzül etmesin, yoksul olan da aklın ve dinin gereklerine göre yesin. Mallarını kendilerine verdiğinizde yanlarında şahit bulundurun. Hesap sorucu olarak Allah yeter.» </a:t>
            </a:r>
            <a:r>
              <a:rPr lang="tr-TR" dirty="0" smtClean="0">
                <a:solidFill>
                  <a:srgbClr val="C00000"/>
                </a:solidFill>
              </a:rPr>
              <a:t>(Nisa, 4/6.) </a:t>
            </a:r>
            <a:r>
              <a:rPr lang="tr-TR" dirty="0">
                <a:solidFill>
                  <a:srgbClr val="C00000"/>
                </a:solidFill>
              </a:rPr>
              <a:t>A</a:t>
            </a:r>
            <a:r>
              <a:rPr lang="tr-TR" dirty="0" smtClean="0">
                <a:solidFill>
                  <a:srgbClr val="C00000"/>
                </a:solidFill>
              </a:rPr>
              <a:t>yrıca Bkz. Nisa, 22-25-127.)</a:t>
            </a:r>
          </a:p>
          <a:p>
            <a:r>
              <a:rPr lang="tr-TR" dirty="0" smtClean="0"/>
              <a:t>«Zina eden erkek ancak, zina eden veya müşrik olan bir kadından başkasıyla evlenir; zina eden bir kadınla da ancak zina eden veya müşrik olan bir erkek evlenir. Bu, inananlar için haram kılınmıştır.» </a:t>
            </a:r>
            <a:r>
              <a:rPr lang="tr-TR" dirty="0" smtClean="0">
                <a:solidFill>
                  <a:srgbClr val="C00000"/>
                </a:solidFill>
              </a:rPr>
              <a:t>(Nur, 24/3.)</a:t>
            </a:r>
            <a:endParaRPr lang="tr-TR" dirty="0">
              <a:solidFill>
                <a:srgbClr val="C00000"/>
              </a:solidFill>
            </a:endParaRPr>
          </a:p>
        </p:txBody>
      </p:sp>
    </p:spTree>
    <p:extLst>
      <p:ext uri="{BB962C8B-B14F-4D97-AF65-F5344CB8AC3E}">
        <p14:creationId xmlns:p14="http://schemas.microsoft.com/office/powerpoint/2010/main" val="23734859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Kuran’da Kadınlarla İlgili Konular</a:t>
            </a:r>
            <a:endParaRPr lang="tr-TR" dirty="0"/>
          </a:p>
        </p:txBody>
      </p:sp>
      <p:sp>
        <p:nvSpPr>
          <p:cNvPr id="3" name="İçerik Yer Tutucusu 2"/>
          <p:cNvSpPr>
            <a:spLocks noGrp="1"/>
          </p:cNvSpPr>
          <p:nvPr>
            <p:ph idx="1"/>
          </p:nvPr>
        </p:nvSpPr>
        <p:spPr>
          <a:xfrm>
            <a:off x="609598" y="1930400"/>
            <a:ext cx="6482681" cy="4110963"/>
          </a:xfrm>
        </p:spPr>
        <p:txBody>
          <a:bodyPr/>
          <a:lstStyle/>
          <a:p>
            <a:endParaRPr lang="tr-TR" b="1" dirty="0" smtClean="0"/>
          </a:p>
          <a:p>
            <a:r>
              <a:rPr lang="tr-TR" sz="2400" b="1" dirty="0" smtClean="0"/>
              <a:t>3-Doğurganlık ve Kısırlık </a:t>
            </a:r>
          </a:p>
          <a:p>
            <a:r>
              <a:rPr lang="tr-TR" sz="2400" dirty="0" smtClean="0"/>
              <a:t>«Göklerin ve yerin mülkü Allah’ındır, dilediğini yaratır. Dilediğine kız çocuk, dilediğine de erkek çocuk verir. Yahut onları hem erkek hem de kız olmak üzere çift olarak yaratır. Dilediğini de kısır kılar. O, her şeye gücü yetendir.» </a:t>
            </a:r>
            <a:r>
              <a:rPr lang="tr-TR" sz="2400" dirty="0" smtClean="0">
                <a:solidFill>
                  <a:srgbClr val="C00000"/>
                </a:solidFill>
              </a:rPr>
              <a:t>(Şura, 49-50.)</a:t>
            </a:r>
            <a:endParaRPr lang="tr-TR" sz="2400" dirty="0">
              <a:solidFill>
                <a:srgbClr val="C00000"/>
              </a:solidFill>
            </a:endParaRPr>
          </a:p>
        </p:txBody>
      </p:sp>
    </p:spTree>
    <p:extLst>
      <p:ext uri="{BB962C8B-B14F-4D97-AF65-F5344CB8AC3E}">
        <p14:creationId xmlns:p14="http://schemas.microsoft.com/office/powerpoint/2010/main" val="42867242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476672"/>
            <a:ext cx="6347713" cy="1320800"/>
          </a:xfrm>
        </p:spPr>
        <p:txBody>
          <a:bodyPr/>
          <a:lstStyle/>
          <a:p>
            <a:r>
              <a:rPr lang="tr-TR" b="1" dirty="0"/>
              <a:t>4-Hamilelik</a:t>
            </a:r>
            <a:br>
              <a:rPr lang="tr-TR" b="1" dirty="0"/>
            </a:br>
            <a:endParaRPr lang="tr-TR" dirty="0"/>
          </a:p>
        </p:txBody>
      </p:sp>
      <p:sp>
        <p:nvSpPr>
          <p:cNvPr id="3" name="İçerik Yer Tutucusu 2"/>
          <p:cNvSpPr>
            <a:spLocks noGrp="1"/>
          </p:cNvSpPr>
          <p:nvPr>
            <p:ph idx="1"/>
          </p:nvPr>
        </p:nvSpPr>
        <p:spPr>
          <a:xfrm>
            <a:off x="609598" y="1556792"/>
            <a:ext cx="7778826" cy="4968552"/>
          </a:xfrm>
        </p:spPr>
        <p:txBody>
          <a:bodyPr>
            <a:normAutofit/>
          </a:bodyPr>
          <a:lstStyle/>
          <a:p>
            <a:r>
              <a:rPr lang="tr-TR" b="1" dirty="0" smtClean="0"/>
              <a:t>«O’nun bilgisi olmadan hiçbir dişi ne gebe kalır, ne doğurur.» </a:t>
            </a:r>
            <a:r>
              <a:rPr lang="tr-TR" b="1" dirty="0" smtClean="0">
                <a:solidFill>
                  <a:srgbClr val="C00000"/>
                </a:solidFill>
              </a:rPr>
              <a:t>(</a:t>
            </a:r>
            <a:r>
              <a:rPr lang="tr-TR" b="1" dirty="0" err="1" smtClean="0">
                <a:solidFill>
                  <a:srgbClr val="C00000"/>
                </a:solidFill>
              </a:rPr>
              <a:t>Fatır</a:t>
            </a:r>
            <a:r>
              <a:rPr lang="tr-TR" b="1" dirty="0" smtClean="0">
                <a:solidFill>
                  <a:srgbClr val="C00000"/>
                </a:solidFill>
              </a:rPr>
              <a:t>, 35/11.)</a:t>
            </a:r>
          </a:p>
          <a:p>
            <a:r>
              <a:rPr lang="tr-TR" b="1" dirty="0" smtClean="0"/>
              <a:t> «Hamile olanların (</a:t>
            </a:r>
            <a:r>
              <a:rPr lang="tr-TR" b="1" dirty="0" err="1" smtClean="0"/>
              <a:t>iddet</a:t>
            </a:r>
            <a:r>
              <a:rPr lang="tr-TR" b="1" dirty="0" smtClean="0"/>
              <a:t>) </a:t>
            </a:r>
            <a:r>
              <a:rPr lang="tr-TR" b="1" dirty="0"/>
              <a:t>bekleme süresi ise, </a:t>
            </a:r>
            <a:r>
              <a:rPr lang="tr-TR" b="1" dirty="0" smtClean="0"/>
              <a:t>doğurmalarıyla sona erer</a:t>
            </a:r>
            <a:r>
              <a:rPr lang="tr-TR" b="1" dirty="0"/>
              <a:t>. Kim Allah’tan korkarsa, Allah ona işinde kolaylık verir.» </a:t>
            </a:r>
            <a:r>
              <a:rPr lang="tr-TR" b="1" dirty="0">
                <a:solidFill>
                  <a:srgbClr val="C00000"/>
                </a:solidFill>
              </a:rPr>
              <a:t>(Talak, </a:t>
            </a:r>
            <a:r>
              <a:rPr lang="tr-TR" b="1" dirty="0" smtClean="0">
                <a:solidFill>
                  <a:srgbClr val="C00000"/>
                </a:solidFill>
              </a:rPr>
              <a:t>65/4.)</a:t>
            </a:r>
          </a:p>
          <a:p>
            <a:r>
              <a:rPr lang="tr-TR" b="1" dirty="0" smtClean="0"/>
              <a:t>«Boşadığınız kadınları gücünüz ölçüsünde kendi oturduğunuz yerin bir kısmında oturtun, gitmelerini sağlamak amacıyla onları sıkıştırmayın, zarar vermeye kalkışmayın. </a:t>
            </a:r>
            <a:r>
              <a:rPr lang="tr-TR" b="1" i="1" dirty="0" smtClean="0"/>
              <a:t>Eğer hamileyseler doğum yapıncaya kadar nafakasını verin. </a:t>
            </a:r>
            <a:r>
              <a:rPr lang="tr-TR" b="1" dirty="0" smtClean="0"/>
              <a:t>Kadınlarınız çocuklarınızı emzirirlerse onlara ücretlerini verin. Uygun bir şekilde aranızda anlaşın. Eğer anlaşamazsanız çocuğu ya başka bir kadın emzirir ya da çocuğu baba hesabına başka bir kadın emzirecektir.» </a:t>
            </a:r>
            <a:r>
              <a:rPr lang="tr-TR" b="1" dirty="0" smtClean="0">
                <a:solidFill>
                  <a:srgbClr val="C00000"/>
                </a:solidFill>
              </a:rPr>
              <a:t>(Talak, 65/5.) </a:t>
            </a:r>
          </a:p>
          <a:p>
            <a:r>
              <a:rPr lang="tr-TR" b="1" dirty="0" smtClean="0"/>
              <a:t>«Biz insana, ana babasına iyilik etmesini tavsiye ettik. Annesi onu zahmetle karnında taşıdı ve zahmetle doğurdu. Taşınmasıyla sütten kesilme süresi, otuz aydır.»</a:t>
            </a:r>
            <a:r>
              <a:rPr lang="tr-TR" b="1" dirty="0" smtClean="0">
                <a:solidFill>
                  <a:srgbClr val="C00000"/>
                </a:solidFill>
              </a:rPr>
              <a:t> (</a:t>
            </a:r>
            <a:r>
              <a:rPr lang="tr-TR" b="1" dirty="0" err="1" smtClean="0">
                <a:solidFill>
                  <a:srgbClr val="C00000"/>
                </a:solidFill>
              </a:rPr>
              <a:t>Ahkaf</a:t>
            </a:r>
            <a:r>
              <a:rPr lang="tr-TR" b="1" dirty="0" smtClean="0">
                <a:solidFill>
                  <a:srgbClr val="C00000"/>
                </a:solidFill>
              </a:rPr>
              <a:t>, 46/15.)</a:t>
            </a:r>
            <a:endParaRPr lang="tr-TR" b="1" dirty="0">
              <a:solidFill>
                <a:srgbClr val="C00000"/>
              </a:solidFill>
            </a:endParaRPr>
          </a:p>
          <a:p>
            <a:endParaRPr lang="tr-TR" dirty="0"/>
          </a:p>
        </p:txBody>
      </p:sp>
    </p:spTree>
    <p:extLst>
      <p:ext uri="{BB962C8B-B14F-4D97-AF65-F5344CB8AC3E}">
        <p14:creationId xmlns:p14="http://schemas.microsoft.com/office/powerpoint/2010/main" val="34844982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5-Analık ve Emzirme </a:t>
            </a:r>
            <a:br>
              <a:rPr lang="tr-TR" b="1" dirty="0"/>
            </a:br>
            <a:endParaRPr lang="tr-TR" dirty="0"/>
          </a:p>
        </p:txBody>
      </p:sp>
      <p:sp>
        <p:nvSpPr>
          <p:cNvPr id="3" name="İçerik Yer Tutucusu 2"/>
          <p:cNvSpPr>
            <a:spLocks noGrp="1"/>
          </p:cNvSpPr>
          <p:nvPr>
            <p:ph idx="1"/>
          </p:nvPr>
        </p:nvSpPr>
        <p:spPr>
          <a:xfrm>
            <a:off x="251520" y="1412776"/>
            <a:ext cx="6408711" cy="5328592"/>
          </a:xfrm>
        </p:spPr>
        <p:txBody>
          <a:bodyPr>
            <a:normAutofit fontScale="92500" lnSpcReduction="10000"/>
          </a:bodyPr>
          <a:lstStyle/>
          <a:p>
            <a:r>
              <a:rPr lang="tr-TR" dirty="0" smtClean="0"/>
              <a:t>«Onu (kıyameti) gördüğü gün her emzikli kadın emzirdiği çocuğu unutur, her hamile kadın çocuğunu düşürür. İnsanları sarhoş görürsün. Oysa onlar sarhoş değildirler, fakat Allah’ın azabı çok şiddetlidir. </a:t>
            </a:r>
            <a:r>
              <a:rPr lang="tr-TR" dirty="0" smtClean="0">
                <a:solidFill>
                  <a:srgbClr val="C00000"/>
                </a:solidFill>
              </a:rPr>
              <a:t>(Hac, 33/2.)</a:t>
            </a:r>
          </a:p>
          <a:p>
            <a:r>
              <a:rPr lang="tr-TR" dirty="0" smtClean="0"/>
              <a:t>«Analarınız, kızlarınız,</a:t>
            </a:r>
            <a:r>
              <a:rPr lang="tr-TR" dirty="0"/>
              <a:t> , kız</a:t>
            </a:r>
            <a:r>
              <a:rPr lang="tr-TR" dirty="0" smtClean="0"/>
              <a:t> kardeşleriniz, halalarınız, teyzeleriniz, kardeş kızları, sizi emziren analarınız, süt bacılarınız, kayınvalideleriniz, evlendiğiniz kadınların evlerinizde bulunan üvey kızlarınız size haram kılındı.» </a:t>
            </a:r>
            <a:r>
              <a:rPr lang="tr-TR" dirty="0" smtClean="0">
                <a:solidFill>
                  <a:srgbClr val="C00000"/>
                </a:solidFill>
              </a:rPr>
              <a:t>(Nisa, 4/23.)</a:t>
            </a:r>
          </a:p>
          <a:p>
            <a:r>
              <a:rPr lang="tr-TR" dirty="0" smtClean="0"/>
              <a:t> «Emzirmeyi tamamlatmak isteyenler için, anneler çocuklarını tam iki yıl emzirirler. Onların örfe uygun olarak beslenmesi ve giyimi babaya aittir. Bir insan, ancak gücü yettiğinden sorumlu tutulur. Hiçbir anne çocuğu sebebiyle, hiçbir baba da çocuğu sebebiyle zarara uğratılmasın. (Baba ölmüşse) mirasçı da aynı şeyle sorumludur. Eğer ana baba birbiriyle görüşerek ve karşılıklı anlaşarak çocuğu memeden kesmek isterlerse, kendilerine günah yoktur. Çocuklarınızı emzirtmek istediğiniz takdirde süt anneye vermekte olduğunuzu iyilikle teslim etmek şartıyla üzerinize günah yoktur. Allah’tan korkun. Bilin ki Allah yapmakta olduklarınızı görür.» </a:t>
            </a:r>
            <a:r>
              <a:rPr lang="tr-TR" dirty="0" smtClean="0">
                <a:solidFill>
                  <a:srgbClr val="C00000"/>
                </a:solidFill>
              </a:rPr>
              <a:t>(Bakara, 2/233.)</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1898499"/>
            <a:ext cx="2088232" cy="3096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900927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t/>
            </a:r>
            <a:br>
              <a:rPr lang="tr-TR" b="1" dirty="0" smtClean="0"/>
            </a:br>
            <a:r>
              <a:rPr lang="tr-TR" b="1" dirty="0" smtClean="0"/>
              <a:t>6-Aile </a:t>
            </a:r>
            <a:r>
              <a:rPr lang="tr-TR" b="1" dirty="0"/>
              <a:t>Reisliği </a:t>
            </a:r>
            <a:br>
              <a:rPr lang="tr-TR" b="1" dirty="0"/>
            </a:br>
            <a:endParaRPr lang="tr-TR" dirty="0"/>
          </a:p>
        </p:txBody>
      </p:sp>
      <p:sp>
        <p:nvSpPr>
          <p:cNvPr id="3" name="İçerik Yer Tutucusu 2"/>
          <p:cNvSpPr>
            <a:spLocks noGrp="1"/>
          </p:cNvSpPr>
          <p:nvPr>
            <p:ph idx="1"/>
          </p:nvPr>
        </p:nvSpPr>
        <p:spPr>
          <a:xfrm>
            <a:off x="251521" y="1930400"/>
            <a:ext cx="7992888" cy="4666952"/>
          </a:xfrm>
        </p:spPr>
        <p:txBody>
          <a:bodyPr>
            <a:normAutofit/>
          </a:bodyPr>
          <a:lstStyle/>
          <a:p>
            <a:r>
              <a:rPr lang="tr-TR" sz="2000" dirty="0" smtClean="0"/>
              <a:t>«Erkekler kadınlar üzerine koruyucu ve işlerini yürütücü üstünlüktedirler.</a:t>
            </a:r>
            <a:r>
              <a:rPr lang="tr-TR" sz="2000" dirty="0"/>
              <a:t> Bu da Allah’ın insanlardan </a:t>
            </a:r>
            <a:r>
              <a:rPr lang="tr-TR" sz="2000" dirty="0" smtClean="0"/>
              <a:t>kimini kimine </a:t>
            </a:r>
            <a:r>
              <a:rPr lang="tr-TR" sz="2000" dirty="0"/>
              <a:t>üstün kılması sebebiyle ve </a:t>
            </a:r>
            <a:r>
              <a:rPr lang="tr-TR" sz="2000" dirty="0" smtClean="0"/>
              <a:t>erkeklerin mallarını (</a:t>
            </a:r>
            <a:r>
              <a:rPr lang="tr-TR" sz="2000" dirty="0" err="1" smtClean="0"/>
              <a:t>mehir</a:t>
            </a:r>
            <a:r>
              <a:rPr lang="tr-TR" sz="2000" dirty="0" smtClean="0"/>
              <a:t> ve nafaka olarak) </a:t>
            </a:r>
            <a:r>
              <a:rPr lang="tr-TR" sz="2000" dirty="0"/>
              <a:t>harcama yaptıkları </a:t>
            </a:r>
            <a:r>
              <a:rPr lang="tr-TR" sz="2000" dirty="0" smtClean="0"/>
              <a:t>içindir. Dürüst ve erdemli kadınlar, gerçekten Allah’ın korunmasını emrettiği mahremiyeti koruyan, sadık ve itaatkar kadınlardır. İffetsizliklerinden endişe ettiğiniz kadınlara gelince, onlara önce nasihat edin, sonra yattıkları yatakta yalnız bırakın; yine de itaat etmezlerse onları geçici olarak evden uzaklaştırınız (bazı tefsirlerde «dövünüz» şeklinde bazısında ise, «terbiye edin» şeklinde tercüme edilmiş). Bundan sonra itaat ederlerse, onları incitmekten kaçının. Allah gerçekten Yücedir, Büyüktür.» </a:t>
            </a:r>
            <a:r>
              <a:rPr lang="tr-TR" sz="2000" dirty="0" smtClean="0">
                <a:solidFill>
                  <a:srgbClr val="C00000"/>
                </a:solidFill>
              </a:rPr>
              <a:t>(Nisa, 4/34.) </a:t>
            </a:r>
          </a:p>
          <a:p>
            <a:endParaRPr lang="tr-TR" dirty="0"/>
          </a:p>
        </p:txBody>
      </p:sp>
    </p:spTree>
    <p:extLst>
      <p:ext uri="{BB962C8B-B14F-4D97-AF65-F5344CB8AC3E}">
        <p14:creationId xmlns:p14="http://schemas.microsoft.com/office/powerpoint/2010/main" val="9370801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r>
            <a:br>
              <a:rPr lang="tr-TR" dirty="0" smtClean="0"/>
            </a:br>
            <a:r>
              <a:rPr lang="tr-TR" dirty="0" smtClean="0"/>
              <a:t>Unutulmamalıdır ki…</a:t>
            </a:r>
            <a:endParaRPr lang="tr-TR" dirty="0"/>
          </a:p>
        </p:txBody>
      </p:sp>
      <p:sp>
        <p:nvSpPr>
          <p:cNvPr id="3" name="İçerik Yer Tutucusu 2"/>
          <p:cNvSpPr>
            <a:spLocks noGrp="1"/>
          </p:cNvSpPr>
          <p:nvPr>
            <p:ph idx="1"/>
          </p:nvPr>
        </p:nvSpPr>
        <p:spPr>
          <a:xfrm>
            <a:off x="609599" y="1628800"/>
            <a:ext cx="5474569" cy="4752528"/>
          </a:xfrm>
        </p:spPr>
        <p:txBody>
          <a:bodyPr>
            <a:normAutofit/>
          </a:bodyPr>
          <a:lstStyle/>
          <a:p>
            <a:endParaRPr lang="tr-TR" b="1" dirty="0" smtClean="0"/>
          </a:p>
          <a:p>
            <a:endParaRPr lang="tr-TR" b="1" dirty="0"/>
          </a:p>
          <a:p>
            <a:r>
              <a:rPr lang="tr-TR" sz="2000" b="1" dirty="0" smtClean="0">
                <a:solidFill>
                  <a:srgbClr val="C00000"/>
                </a:solidFill>
              </a:rPr>
              <a:t>KADIN SORUNLARININ KAYNAĞI DİN DEĞİLDİR.</a:t>
            </a:r>
          </a:p>
          <a:p>
            <a:endParaRPr lang="tr-TR" sz="2000" dirty="0" smtClean="0"/>
          </a:p>
          <a:p>
            <a:r>
              <a:rPr lang="tr-TR" sz="2000" dirty="0" smtClean="0"/>
              <a:t>Dinin asıl işlevi sorunlara çözüm odaklı yaklaşmaktır. İslam bireyler arasında daima uzlaştırıcı ve yapıcı tavsiyelerde bulunur. İnsanların arasını düzeltmek sadaka sayılır, arabuluculuk yolunda normal şartlarda kati surette yasaklanan yalan bile yeri geldiğinde </a:t>
            </a:r>
            <a:r>
              <a:rPr lang="tr-TR" sz="2000" dirty="0" err="1" smtClean="0"/>
              <a:t>mübah</a:t>
            </a:r>
            <a:r>
              <a:rPr lang="tr-TR" sz="2000" dirty="0" smtClean="0"/>
              <a:t> sayılabilmektedir.</a:t>
            </a:r>
            <a:endParaRPr lang="tr-TR" sz="2000"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2060848"/>
            <a:ext cx="2880320" cy="39604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7648562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t/>
            </a:r>
            <a:br>
              <a:rPr lang="tr-TR" b="1" dirty="0" smtClean="0"/>
            </a:br>
            <a:r>
              <a:rPr lang="tr-TR" b="1" dirty="0" smtClean="0"/>
              <a:t>6-Aile </a:t>
            </a:r>
            <a:r>
              <a:rPr lang="tr-TR" b="1" dirty="0"/>
              <a:t>Reisliği </a:t>
            </a:r>
            <a:br>
              <a:rPr lang="tr-TR" b="1" dirty="0"/>
            </a:br>
            <a:endParaRPr lang="tr-TR" dirty="0"/>
          </a:p>
        </p:txBody>
      </p:sp>
      <p:sp>
        <p:nvSpPr>
          <p:cNvPr id="3" name="İçerik Yer Tutucusu 2"/>
          <p:cNvSpPr>
            <a:spLocks noGrp="1"/>
          </p:cNvSpPr>
          <p:nvPr>
            <p:ph idx="1"/>
          </p:nvPr>
        </p:nvSpPr>
        <p:spPr>
          <a:xfrm>
            <a:off x="323528" y="1930400"/>
            <a:ext cx="7776864" cy="4738960"/>
          </a:xfrm>
        </p:spPr>
        <p:txBody>
          <a:bodyPr>
            <a:normAutofit fontScale="92500" lnSpcReduction="10000"/>
          </a:bodyPr>
          <a:lstStyle/>
          <a:p>
            <a:r>
              <a:rPr lang="tr-TR" sz="2200" dirty="0" smtClean="0"/>
              <a:t>Kadın kocasından şikayetçi ise, hakem ve hakime başvurma ve hakkını arama imkanı verilmiştir. </a:t>
            </a:r>
          </a:p>
          <a:p>
            <a:r>
              <a:rPr lang="tr-TR" sz="2200" dirty="0" smtClean="0"/>
              <a:t>«</a:t>
            </a:r>
            <a:r>
              <a:rPr lang="tr-TR" sz="2200" dirty="0"/>
              <a:t>Eğer karı-kocanın arasının açılmasından endişe ederseniz erkeğin ailesinden bir hakem, kadının ailesinden de bir hakem gönderin. İki taraf (arayı) düzeltmek isterlerse Allah da onları uzlaştırır. Şüphesiz Allah hakkıyla bilendir ve haberdardır.» </a:t>
            </a:r>
            <a:r>
              <a:rPr lang="tr-TR" sz="2200" dirty="0">
                <a:solidFill>
                  <a:srgbClr val="C00000"/>
                </a:solidFill>
              </a:rPr>
              <a:t>(Nisa, 4/35.)</a:t>
            </a:r>
            <a:endParaRPr lang="tr-TR" sz="2200" dirty="0" smtClean="0">
              <a:solidFill>
                <a:srgbClr val="C00000"/>
              </a:solidFill>
            </a:endParaRPr>
          </a:p>
          <a:p>
            <a:r>
              <a:rPr lang="tr-TR" sz="2200" dirty="0" smtClean="0"/>
              <a:t>«Eğer bir kadın kocasının geçimsizliğinden yahut kendisinden yüz çevirmesinden endişe ederse, aralarında bir anlaşma (sulh) yapmalarında onlara günah yoktur. Sulh, daima hayırlıdır. Zaten nefisler kıskançlığa hazırdır. Eğer iyi geçinir ve Allah’tan korkarsanız şüphesiz Allah yaptıklarınızdan haberdardır.»</a:t>
            </a:r>
            <a:r>
              <a:rPr lang="tr-TR" sz="2200" dirty="0">
                <a:solidFill>
                  <a:srgbClr val="C00000"/>
                </a:solidFill>
              </a:rPr>
              <a:t> (Nisa, 4/128.)</a:t>
            </a:r>
          </a:p>
          <a:p>
            <a:endParaRPr lang="tr-TR" dirty="0" smtClean="0"/>
          </a:p>
          <a:p>
            <a:r>
              <a:rPr lang="tr-TR" dirty="0" smtClean="0">
                <a:solidFill>
                  <a:srgbClr val="C00000"/>
                </a:solidFill>
              </a:rPr>
              <a:t> </a:t>
            </a:r>
          </a:p>
        </p:txBody>
      </p:sp>
    </p:spTree>
    <p:extLst>
      <p:ext uri="{BB962C8B-B14F-4D97-AF65-F5344CB8AC3E}">
        <p14:creationId xmlns:p14="http://schemas.microsoft.com/office/powerpoint/2010/main" val="1036327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2</a:t>
            </a:r>
            <a:r>
              <a:rPr lang="tr-TR" dirty="0" smtClean="0"/>
              <a:t>-Kuran Kıssalarında </a:t>
            </a:r>
            <a:r>
              <a:rPr lang="tr-TR" dirty="0"/>
              <a:t>Kadın</a:t>
            </a:r>
            <a:br>
              <a:rPr lang="tr-TR" dirty="0"/>
            </a:br>
            <a:endParaRPr lang="tr-TR" dirty="0"/>
          </a:p>
        </p:txBody>
      </p:sp>
      <p:sp>
        <p:nvSpPr>
          <p:cNvPr id="3" name="İçerik Yer Tutucusu 2"/>
          <p:cNvSpPr>
            <a:spLocks noGrp="1"/>
          </p:cNvSpPr>
          <p:nvPr>
            <p:ph idx="1"/>
          </p:nvPr>
        </p:nvSpPr>
        <p:spPr>
          <a:xfrm>
            <a:off x="395537" y="1412777"/>
            <a:ext cx="7416824" cy="5256583"/>
          </a:xfrm>
        </p:spPr>
        <p:txBody>
          <a:bodyPr>
            <a:normAutofit/>
          </a:bodyPr>
          <a:lstStyle/>
          <a:p>
            <a:r>
              <a:rPr lang="tr-TR" b="1" dirty="0" smtClean="0"/>
              <a:t>1-HZ. ADEM İLE HZ. HAVVA</a:t>
            </a:r>
          </a:p>
          <a:p>
            <a:endParaRPr lang="tr-TR" dirty="0" smtClean="0"/>
          </a:p>
          <a:p>
            <a:r>
              <a:rPr lang="tr-TR" dirty="0" smtClean="0"/>
              <a:t>«</a:t>
            </a:r>
            <a:r>
              <a:rPr lang="tr-TR" dirty="0"/>
              <a:t>Derken </a:t>
            </a:r>
            <a:r>
              <a:rPr lang="tr-TR" b="1" i="1" dirty="0"/>
              <a:t>şeytan ayaklarını kaydırdı </a:t>
            </a:r>
            <a:r>
              <a:rPr lang="tr-TR" dirty="0"/>
              <a:t>ve içinde bulundukları konumdan çıkardı. Bunun üzerine Biz de, «birbirinize düşman olarak inin. Sizin için yeryüzünde belli bir zamana dek barınak ve  yararlanma vardır» dedik</a:t>
            </a:r>
            <a:r>
              <a:rPr lang="tr-TR" dirty="0" smtClean="0"/>
              <a:t>.»</a:t>
            </a:r>
            <a:endParaRPr lang="tr-TR" dirty="0" smtClean="0">
              <a:solidFill>
                <a:srgbClr val="FF0000"/>
              </a:solidFill>
            </a:endParaRPr>
          </a:p>
          <a:p>
            <a:r>
              <a:rPr lang="tr-TR" dirty="0" smtClean="0"/>
              <a:t>«Şeytan onların ayağını kaydırıp sınırı aştırdı ve içinde bulundukları yerden onları çıkardı. Bunun üzerine «bir kısmınız bir kısmınıza düşman olarak cennetten çıkınız. Sizin için yeryüzünde barınak ve belli bir zaman dek yaşamak vardır» dedik.» </a:t>
            </a:r>
          </a:p>
          <a:p>
            <a:r>
              <a:rPr lang="tr-TR" dirty="0" smtClean="0"/>
              <a:t>«Derken Adem, Rabbinden birtakım ilhamlar aldı, (onlarla amel edip Rabbine yalvardı. O da) bunun üzerine tövbesini kabul etti. Çünkü Allah tövbeleri kabul eden ve çok bağışlayandır.»</a:t>
            </a:r>
            <a:r>
              <a:rPr lang="tr-TR" dirty="0" smtClean="0">
                <a:solidFill>
                  <a:srgbClr val="FF0000"/>
                </a:solidFill>
              </a:rPr>
              <a:t> (Bakara, 2/35-36-37</a:t>
            </a:r>
            <a:r>
              <a:rPr lang="tr-TR" dirty="0">
                <a:solidFill>
                  <a:srgbClr val="FF0000"/>
                </a:solidFill>
              </a:rPr>
              <a:t>.</a:t>
            </a:r>
            <a:r>
              <a:rPr lang="tr-TR" dirty="0" smtClean="0">
                <a:solidFill>
                  <a:srgbClr val="FF0000"/>
                </a:solidFill>
              </a:rPr>
              <a:t>) </a:t>
            </a:r>
            <a:endParaRPr lang="tr-TR" dirty="0">
              <a:solidFill>
                <a:srgbClr val="FF0000"/>
              </a:solidFill>
            </a:endParaRPr>
          </a:p>
        </p:txBody>
      </p:sp>
    </p:spTree>
    <p:extLst>
      <p:ext uri="{BB962C8B-B14F-4D97-AF65-F5344CB8AC3E}">
        <p14:creationId xmlns:p14="http://schemas.microsoft.com/office/powerpoint/2010/main" val="2407282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7-Boşanma</a:t>
            </a:r>
            <a:endParaRPr lang="tr-TR" dirty="0"/>
          </a:p>
        </p:txBody>
      </p:sp>
      <p:sp>
        <p:nvSpPr>
          <p:cNvPr id="3" name="İçerik Yer Tutucusu 2"/>
          <p:cNvSpPr>
            <a:spLocks noGrp="1"/>
          </p:cNvSpPr>
          <p:nvPr>
            <p:ph idx="1"/>
          </p:nvPr>
        </p:nvSpPr>
        <p:spPr>
          <a:xfrm>
            <a:off x="251521" y="1484784"/>
            <a:ext cx="6048671" cy="5112568"/>
          </a:xfrm>
        </p:spPr>
        <p:txBody>
          <a:bodyPr>
            <a:normAutofit lnSpcReduction="10000"/>
          </a:bodyPr>
          <a:lstStyle/>
          <a:p>
            <a:r>
              <a:rPr lang="tr-TR" dirty="0"/>
              <a:t>«(Dönüş yapılabilecek) Boşama iki defadır. Sonrası ya iyilikle geçinmek, ya da güzellikle bırakmaktır. (Evlilikte) tarafların Allah’ın belirlediği ölçüleri koruyama endişeleri dışında kadınlara verdiklerinizden (boşanma esnasında) bir şey almanız size helal değildir. Onlar Allah’ın belirlediği ölçüleri gözetemeyecekler diye endişe ederseniz, o zaman kadının erkeğe (boşanmak için) bedel vermesinde </a:t>
            </a:r>
            <a:r>
              <a:rPr lang="tr-TR" dirty="0">
                <a:solidFill>
                  <a:srgbClr val="C00000"/>
                </a:solidFill>
              </a:rPr>
              <a:t>(</a:t>
            </a:r>
            <a:r>
              <a:rPr lang="tr-TR" dirty="0" err="1">
                <a:solidFill>
                  <a:srgbClr val="C00000"/>
                </a:solidFill>
              </a:rPr>
              <a:t>muhalaa</a:t>
            </a:r>
            <a:r>
              <a:rPr lang="tr-TR" dirty="0"/>
              <a:t>) her iki taraf için de günah yoktur. Bunlar, Allah’ın koyduğu sınırlardır. Sakın haddi aşmayın, kim Allah’ın sınırlarını aşarsa işte onlar, zalimlerin ta kendileridir.» </a:t>
            </a:r>
            <a:r>
              <a:rPr lang="tr-TR" dirty="0">
                <a:solidFill>
                  <a:srgbClr val="C00000"/>
                </a:solidFill>
              </a:rPr>
              <a:t>(Bakara, 2/228-229.) </a:t>
            </a:r>
          </a:p>
          <a:p>
            <a:r>
              <a:rPr lang="tr-TR" dirty="0" smtClean="0"/>
              <a:t>«Şayet erkek kadını (üçüncü kez) boşarsa, ondan sonra kadın bir başka erkekle evlenmedikçe onu alması kendisine helal olmaz. Eğer bu kişi de onu boşarsa, Allah’ın sınırlarını muhafaza edeceklerine inandıkları takdirde, yeniden evlenmelerinde bir beis yoktur. Allah, bunları bilmek, öğrenmek isteyenler için böyle açıklar.» </a:t>
            </a:r>
            <a:r>
              <a:rPr lang="tr-TR" dirty="0" smtClean="0">
                <a:solidFill>
                  <a:srgbClr val="C00000"/>
                </a:solidFill>
              </a:rPr>
              <a:t>(Bakara, 2/230.)</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2276872"/>
            <a:ext cx="2160240" cy="2520280"/>
          </a:xfrm>
          <a:prstGeom prst="rect">
            <a:avLst/>
          </a:prstGeom>
        </p:spPr>
      </p:pic>
    </p:spTree>
    <p:extLst>
      <p:ext uri="{BB962C8B-B14F-4D97-AF65-F5344CB8AC3E}">
        <p14:creationId xmlns:p14="http://schemas.microsoft.com/office/powerpoint/2010/main" val="27999804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7-Boşanma</a:t>
            </a:r>
            <a:br>
              <a:rPr lang="tr-TR" dirty="0" smtClean="0"/>
            </a:br>
            <a:endParaRPr lang="tr-TR" dirty="0"/>
          </a:p>
        </p:txBody>
      </p:sp>
      <p:sp>
        <p:nvSpPr>
          <p:cNvPr id="3" name="İçerik Yer Tutucusu 2"/>
          <p:cNvSpPr>
            <a:spLocks noGrp="1"/>
          </p:cNvSpPr>
          <p:nvPr>
            <p:ph idx="1"/>
          </p:nvPr>
        </p:nvSpPr>
        <p:spPr>
          <a:xfrm>
            <a:off x="609598" y="1340768"/>
            <a:ext cx="6626697" cy="5256584"/>
          </a:xfrm>
        </p:spPr>
        <p:txBody>
          <a:bodyPr>
            <a:noAutofit/>
          </a:bodyPr>
          <a:lstStyle/>
          <a:p>
            <a:r>
              <a:rPr lang="tr-TR" sz="2000" dirty="0"/>
              <a:t> </a:t>
            </a:r>
            <a:endParaRPr lang="tr-TR" sz="2000" dirty="0" smtClean="0"/>
          </a:p>
          <a:p>
            <a:r>
              <a:rPr lang="tr-TR" sz="2000" dirty="0" smtClean="0"/>
              <a:t>Bkz</a:t>
            </a:r>
            <a:r>
              <a:rPr lang="tr-TR" sz="2000" dirty="0"/>
              <a:t>. Bakara</a:t>
            </a:r>
            <a:r>
              <a:rPr lang="tr-TR" sz="2000" dirty="0" smtClean="0"/>
              <a:t>, </a:t>
            </a:r>
            <a:r>
              <a:rPr lang="tr-TR" sz="2000" dirty="0"/>
              <a:t>2/236</a:t>
            </a:r>
            <a:r>
              <a:rPr lang="tr-TR" sz="2000" dirty="0" smtClean="0"/>
              <a:t>. Bakara, 2/231.</a:t>
            </a:r>
          </a:p>
          <a:p>
            <a:r>
              <a:rPr lang="tr-TR" sz="2000" dirty="0" smtClean="0"/>
              <a:t>«Ey Peygamber, kadınları boşamak istediğinizde onların </a:t>
            </a:r>
            <a:r>
              <a:rPr lang="tr-TR" sz="2000" dirty="0" err="1" smtClean="0"/>
              <a:t>iddetlerini</a:t>
            </a:r>
            <a:r>
              <a:rPr lang="tr-TR" sz="2000" dirty="0" smtClean="0"/>
              <a:t> dikkate alarak boşayın ve </a:t>
            </a:r>
            <a:r>
              <a:rPr lang="tr-TR" sz="2000" dirty="0" err="1" smtClean="0"/>
              <a:t>iddeti</a:t>
            </a:r>
            <a:r>
              <a:rPr lang="tr-TR" sz="2000" dirty="0" smtClean="0"/>
              <a:t> de sayın. Rabbiniz olan Allah’tan korkun. Apaçık bir hayasızlık etmeleri hariç, onları (bekleme süresince) evlerinden çıkarmayın, kendileri de çıkmasınlar. </a:t>
            </a:r>
            <a:r>
              <a:rPr lang="tr-TR" sz="2000" dirty="0"/>
              <a:t>B</a:t>
            </a:r>
            <a:r>
              <a:rPr lang="tr-TR" sz="2000" dirty="0" smtClean="0"/>
              <a:t>unlar Allah’ın sınırlarıdır. Kim Allah’ın sınırlarını aşarsa, şüphesiz kendisine zulmetmiş olur. Bilemezsin, olur ki Allah, bundan sonra bir durum ortaya çıkarıverir.» </a:t>
            </a:r>
            <a:r>
              <a:rPr lang="tr-TR" sz="2000" dirty="0" smtClean="0">
                <a:solidFill>
                  <a:srgbClr val="C00000"/>
                </a:solidFill>
              </a:rPr>
              <a:t>(Talak, 65/1.)</a:t>
            </a:r>
            <a:endParaRPr lang="tr-TR" sz="2000" dirty="0">
              <a:solidFill>
                <a:srgbClr val="C00000"/>
              </a:solidFill>
            </a:endParaRPr>
          </a:p>
          <a:p>
            <a:endParaRPr lang="tr-TR" sz="2000" dirty="0"/>
          </a:p>
        </p:txBody>
      </p:sp>
    </p:spTree>
    <p:extLst>
      <p:ext uri="{BB962C8B-B14F-4D97-AF65-F5344CB8AC3E}">
        <p14:creationId xmlns:p14="http://schemas.microsoft.com/office/powerpoint/2010/main" val="41576311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15616" y="609600"/>
            <a:ext cx="5841696" cy="1320800"/>
          </a:xfrm>
        </p:spPr>
        <p:txBody>
          <a:bodyPr>
            <a:normAutofit fontScale="90000"/>
          </a:bodyPr>
          <a:lstStyle/>
          <a:p>
            <a:r>
              <a:rPr lang="tr-TR" dirty="0" smtClean="0"/>
              <a:t/>
            </a:r>
            <a:br>
              <a:rPr lang="tr-TR" dirty="0" smtClean="0"/>
            </a:br>
            <a:r>
              <a:rPr lang="tr-TR" sz="4000" dirty="0" smtClean="0"/>
              <a:t>8-İffet</a:t>
            </a:r>
            <a:br>
              <a:rPr lang="tr-TR" sz="4000" dirty="0" smtClean="0"/>
            </a:br>
            <a:endParaRPr lang="tr-TR" sz="4000" dirty="0"/>
          </a:p>
        </p:txBody>
      </p:sp>
      <p:sp>
        <p:nvSpPr>
          <p:cNvPr id="3" name="İçerik Yer Tutucusu 2"/>
          <p:cNvSpPr>
            <a:spLocks noGrp="1"/>
          </p:cNvSpPr>
          <p:nvPr>
            <p:ph idx="1"/>
          </p:nvPr>
        </p:nvSpPr>
        <p:spPr>
          <a:xfrm>
            <a:off x="609599" y="1772816"/>
            <a:ext cx="5042521" cy="4752528"/>
          </a:xfrm>
        </p:spPr>
        <p:txBody>
          <a:bodyPr>
            <a:normAutofit lnSpcReduction="10000"/>
          </a:bodyPr>
          <a:lstStyle/>
          <a:p>
            <a:endParaRPr lang="tr-TR" sz="2000" dirty="0" smtClean="0"/>
          </a:p>
          <a:p>
            <a:r>
              <a:rPr lang="tr-TR" sz="2000" dirty="0" smtClean="0"/>
              <a:t>«İffetli ve (haklarında uydurulan kötülüklerden) </a:t>
            </a:r>
            <a:r>
              <a:rPr lang="tr-TR" sz="2000" dirty="0"/>
              <a:t>habersiz </a:t>
            </a:r>
            <a:r>
              <a:rPr lang="tr-TR" sz="2000" dirty="0" smtClean="0"/>
              <a:t>inanan kadınlara zina isnadında bulunanlar, dünya ve ahirette lanetlenmişlerdir.» </a:t>
            </a:r>
            <a:r>
              <a:rPr lang="tr-TR" sz="2000" dirty="0" smtClean="0">
                <a:solidFill>
                  <a:srgbClr val="FF0000"/>
                </a:solidFill>
              </a:rPr>
              <a:t>(Nur, 24/24.)</a:t>
            </a:r>
          </a:p>
          <a:p>
            <a:r>
              <a:rPr lang="tr-TR" sz="2000" dirty="0" smtClean="0"/>
              <a:t> «Meryem, bana bir insan eli değmediği, iffetsiz de olmadığım halde benim nasıl çocuğum olabilir» dedi.» </a:t>
            </a:r>
            <a:r>
              <a:rPr lang="tr-TR" sz="2000" dirty="0" smtClean="0">
                <a:solidFill>
                  <a:srgbClr val="FF0000"/>
                </a:solidFill>
              </a:rPr>
              <a:t>(Meryem, 19/20.) </a:t>
            </a:r>
          </a:p>
          <a:p>
            <a:r>
              <a:rPr lang="tr-TR" sz="2000" dirty="0" smtClean="0"/>
              <a:t>«İffetini korumuş olan, İmran kızı Meryem’i de örnek gösterdi. Biz ona ruhumuzdan üfledik.» </a:t>
            </a:r>
            <a:r>
              <a:rPr lang="tr-TR" sz="2000" dirty="0" smtClean="0">
                <a:solidFill>
                  <a:srgbClr val="FF0000"/>
                </a:solidFill>
              </a:rPr>
              <a:t>(</a:t>
            </a:r>
            <a:r>
              <a:rPr lang="tr-TR" sz="2000" dirty="0" err="1" smtClean="0">
                <a:solidFill>
                  <a:srgbClr val="FF0000"/>
                </a:solidFill>
              </a:rPr>
              <a:t>Tahrim</a:t>
            </a:r>
            <a:r>
              <a:rPr lang="tr-TR" sz="2000" dirty="0" smtClean="0">
                <a:solidFill>
                  <a:srgbClr val="FF0000"/>
                </a:solidFill>
              </a:rPr>
              <a:t>, 12.)</a:t>
            </a:r>
          </a:p>
          <a:p>
            <a:r>
              <a:rPr lang="tr-TR" sz="2000" dirty="0" smtClean="0"/>
              <a:t> </a:t>
            </a:r>
            <a:r>
              <a:rPr lang="tr-TR" sz="2000" dirty="0" err="1"/>
              <a:t>Hadd</a:t>
            </a:r>
            <a:r>
              <a:rPr lang="tr-TR" sz="2000" dirty="0"/>
              <a:t> cezası için </a:t>
            </a:r>
            <a:r>
              <a:rPr lang="tr-TR" sz="2000" dirty="0">
                <a:solidFill>
                  <a:srgbClr val="FF0000"/>
                </a:solidFill>
              </a:rPr>
              <a:t>(Bkz. Nur, 24/24.) </a:t>
            </a:r>
          </a:p>
          <a:p>
            <a:endParaRPr lang="tr-TR" sz="2000" dirty="0">
              <a:solidFill>
                <a:srgbClr val="FF0000"/>
              </a:solidFill>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2492896"/>
            <a:ext cx="2592288" cy="334437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939143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r>
            <a:br>
              <a:rPr lang="tr-TR" dirty="0" smtClean="0"/>
            </a:br>
            <a:r>
              <a:rPr lang="tr-TR" dirty="0" smtClean="0"/>
              <a:t>9-Evlenme </a:t>
            </a:r>
            <a:endParaRPr lang="tr-TR" dirty="0"/>
          </a:p>
        </p:txBody>
      </p:sp>
      <p:sp>
        <p:nvSpPr>
          <p:cNvPr id="3" name="İçerik Yer Tutucusu 2"/>
          <p:cNvSpPr>
            <a:spLocks noGrp="1"/>
          </p:cNvSpPr>
          <p:nvPr>
            <p:ph idx="1"/>
          </p:nvPr>
        </p:nvSpPr>
        <p:spPr>
          <a:xfrm>
            <a:off x="609599" y="1628800"/>
            <a:ext cx="6347714" cy="4412563"/>
          </a:xfrm>
        </p:spPr>
        <p:txBody>
          <a:bodyPr>
            <a:normAutofit/>
          </a:bodyPr>
          <a:lstStyle/>
          <a:p>
            <a:endParaRPr lang="tr-TR" dirty="0" smtClean="0"/>
          </a:p>
          <a:p>
            <a:r>
              <a:rPr lang="tr-TR" sz="2000" dirty="0" smtClean="0"/>
              <a:t>«(</a:t>
            </a:r>
            <a:r>
              <a:rPr lang="tr-TR" sz="2000" dirty="0" err="1" smtClean="0"/>
              <a:t>Harb</a:t>
            </a:r>
            <a:r>
              <a:rPr lang="tr-TR" sz="2000" dirty="0" smtClean="0"/>
              <a:t> esiri) cariyeler hariç, evli kadınlar(la evlenmeniz) da size haram kılındı. Allah’ın size emri budur. Bunlardan başkasını namuslu olmak ve zina etmemek üzere mallarını istemeniz size helal kılındı. Onlardan faydalanmanıza karşılık kararlaştırılmış olan </a:t>
            </a:r>
            <a:r>
              <a:rPr lang="tr-TR" sz="2000" dirty="0" err="1" smtClean="0"/>
              <a:t>mehirlerini</a:t>
            </a:r>
            <a:r>
              <a:rPr lang="tr-TR" sz="2000" dirty="0" smtClean="0"/>
              <a:t> verin. </a:t>
            </a:r>
            <a:r>
              <a:rPr lang="tr-TR" sz="2000" dirty="0" err="1" smtClean="0"/>
              <a:t>Mehri</a:t>
            </a:r>
            <a:r>
              <a:rPr lang="tr-TR" sz="2000" dirty="0" smtClean="0"/>
              <a:t> belirledikten sonra karşılıklı anlaşmanızda bir sakınca yoktur. Şüphesiz Allah ilim ve hikmet sahibidir.» </a:t>
            </a:r>
            <a:r>
              <a:rPr lang="tr-TR" sz="2000" dirty="0" smtClean="0">
                <a:solidFill>
                  <a:srgbClr val="FF0000"/>
                </a:solidFill>
              </a:rPr>
              <a:t>(</a:t>
            </a:r>
            <a:r>
              <a:rPr lang="tr-TR" sz="2000" dirty="0">
                <a:solidFill>
                  <a:srgbClr val="FF0000"/>
                </a:solidFill>
              </a:rPr>
              <a:t>Nisa, 4/24</a:t>
            </a:r>
            <a:r>
              <a:rPr lang="tr-TR" sz="2000" dirty="0" smtClean="0">
                <a:solidFill>
                  <a:srgbClr val="FF0000"/>
                </a:solidFill>
              </a:rPr>
              <a:t>.)</a:t>
            </a:r>
          </a:p>
          <a:p>
            <a:r>
              <a:rPr lang="tr-TR" sz="2000" i="1" dirty="0" smtClean="0"/>
              <a:t>İslam’da kadının </a:t>
            </a:r>
            <a:r>
              <a:rPr lang="tr-TR" sz="2000" dirty="0" smtClean="0"/>
              <a:t>malına değil, </a:t>
            </a:r>
            <a:r>
              <a:rPr lang="tr-TR" sz="2000" i="1" dirty="0" smtClean="0"/>
              <a:t>bizzat kendisine rağbet edilir. </a:t>
            </a:r>
            <a:endParaRPr lang="tr-TR" sz="2000" i="1" dirty="0"/>
          </a:p>
        </p:txBody>
      </p:sp>
    </p:spTree>
    <p:extLst>
      <p:ext uri="{BB962C8B-B14F-4D97-AF65-F5344CB8AC3E}">
        <p14:creationId xmlns:p14="http://schemas.microsoft.com/office/powerpoint/2010/main" val="36212991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10-Miras</a:t>
            </a:r>
            <a:endParaRPr lang="tr-TR" dirty="0"/>
          </a:p>
        </p:txBody>
      </p:sp>
      <p:sp>
        <p:nvSpPr>
          <p:cNvPr id="3" name="İçerik Yer Tutucusu 2"/>
          <p:cNvSpPr>
            <a:spLocks noGrp="1"/>
          </p:cNvSpPr>
          <p:nvPr>
            <p:ph idx="1"/>
          </p:nvPr>
        </p:nvSpPr>
        <p:spPr>
          <a:xfrm>
            <a:off x="609598" y="1412776"/>
            <a:ext cx="7418786" cy="4628587"/>
          </a:xfrm>
        </p:spPr>
        <p:txBody>
          <a:bodyPr>
            <a:noAutofit/>
          </a:bodyPr>
          <a:lstStyle/>
          <a:p>
            <a:r>
              <a:rPr lang="tr-TR" dirty="0" smtClean="0"/>
              <a:t>«Allah (</a:t>
            </a:r>
            <a:r>
              <a:rPr lang="tr-TR" dirty="0" err="1" smtClean="0"/>
              <a:t>c.c</a:t>
            </a:r>
            <a:r>
              <a:rPr lang="tr-TR" dirty="0" smtClean="0"/>
              <a:t>.) size çocuklarınız hakkında erkeğe, kadının payının iki misli vermenizi emreder. Çocuklar ikiden fazla kadın iseler ölünün bıraktığının üçte ikisi onlarındır. Eğer yalnız bir kadınsa yarısı onundur. Ölenin çocuğu varsa, ana babasından her birinin mirastan altıda bir hissesi vardır. Eğer çocuğu yok da ana babası ona varis olmuş ise, annesine üçte bir( düşer), eğer ölenin kardeşleri varsa, anasına altıda bir düşer. (bütün bu paylar ölenin) yapacağı vasiyetten ve borçtan sonradır. Babalarınız ve oğullarınızdan hangisinin size daha faydalı olduğunu bilemezsiniz. Bunlar Allah (</a:t>
            </a:r>
            <a:r>
              <a:rPr lang="tr-TR" dirty="0" err="1" smtClean="0"/>
              <a:t>c.c</a:t>
            </a:r>
            <a:r>
              <a:rPr lang="tr-TR" dirty="0" smtClean="0"/>
              <a:t>.) tarafından konmuş farzlardır. Şüphesiz Allah ilim ve hikmet sahibidir.» </a:t>
            </a:r>
            <a:r>
              <a:rPr lang="tr-TR" dirty="0" smtClean="0">
                <a:solidFill>
                  <a:srgbClr val="FF0000"/>
                </a:solidFill>
              </a:rPr>
              <a:t>(Nisa, 4/11.)</a:t>
            </a:r>
          </a:p>
          <a:p>
            <a:r>
              <a:rPr lang="tr-TR" dirty="0" smtClean="0"/>
              <a:t>İslam miras hukukunda paylarla mükellefler arasında bir denge unsuru vardır. Evlenirken </a:t>
            </a:r>
            <a:r>
              <a:rPr lang="tr-TR" dirty="0" err="1" smtClean="0"/>
              <a:t>mehir</a:t>
            </a:r>
            <a:r>
              <a:rPr lang="tr-TR" dirty="0" smtClean="0"/>
              <a:t> verme, erkeğe aittir. Evlilikten sonra da muhtaç olan yakınlarına ve eş ve çocuklarına bakma ve onların yeme, içme, giyinme, barınma gibi asgari ihtiyaçlarını temin etme görevi de ona aittir. Bundan dolayı mirastan erkeğe iki misli pay verilmesi öngörülür</a:t>
            </a:r>
            <a:r>
              <a:rPr lang="tr-TR" sz="1600" dirty="0" smtClean="0"/>
              <a:t>.</a:t>
            </a:r>
          </a:p>
          <a:p>
            <a:r>
              <a:rPr lang="tr-TR" sz="1600" dirty="0" smtClean="0"/>
              <a:t> </a:t>
            </a:r>
            <a:endParaRPr lang="tr-TR" sz="1600" dirty="0"/>
          </a:p>
        </p:txBody>
      </p:sp>
    </p:spTree>
    <p:extLst>
      <p:ext uri="{BB962C8B-B14F-4D97-AF65-F5344CB8AC3E}">
        <p14:creationId xmlns:p14="http://schemas.microsoft.com/office/powerpoint/2010/main" val="3237713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10-Miras</a:t>
            </a:r>
          </a:p>
        </p:txBody>
      </p:sp>
      <p:sp>
        <p:nvSpPr>
          <p:cNvPr id="3" name="İçerik Yer Tutucusu 2"/>
          <p:cNvSpPr>
            <a:spLocks noGrp="1"/>
          </p:cNvSpPr>
          <p:nvPr>
            <p:ph idx="1"/>
          </p:nvPr>
        </p:nvSpPr>
        <p:spPr>
          <a:xfrm>
            <a:off x="323528" y="1556792"/>
            <a:ext cx="7056783" cy="5040560"/>
          </a:xfrm>
        </p:spPr>
        <p:txBody>
          <a:bodyPr>
            <a:normAutofit lnSpcReduction="10000"/>
          </a:bodyPr>
          <a:lstStyle/>
          <a:p>
            <a:r>
              <a:rPr lang="tr-TR" dirty="0" smtClean="0"/>
              <a:t>«Yapacakları vasiyetten ve borçtan sonra eşlerinizin, eğer çocukları yoksa bıraktıklarının yarısı sizindir. Çocuklar varsa bıraktıklarının dörtte biri sizindir. Çocuğunuz yoksa sizin de, yapacağınız vasiyet ve borçtan sonra, bıraktığınızın dörtte biri zevcelerinizindir. Çocuğunuz varsa, bıraktığınızın sekizde biri onlarındır. Eğer erkek veya kadının, ana babası ve çocukları bulunmadığı halde (</a:t>
            </a:r>
            <a:r>
              <a:rPr lang="tr-TR" dirty="0" err="1" smtClean="0"/>
              <a:t>kelale</a:t>
            </a:r>
            <a:r>
              <a:rPr lang="tr-TR" dirty="0" smtClean="0"/>
              <a:t>) malı mirasçılara kalırsa ve bir erkek yahut bir kız kardeşi varsa, her birine altıda bir düşer. Bundan fazla iseler, üçte bire ortaktırlar. Yapılacak vasiyetten ve borçtan sonra, kimse zarara uğramaksızın olacaktır. Bunlar Allah’tan size vasiyettir. Allah her şeyi hakkıyla bilendir, halimdir.» </a:t>
            </a:r>
            <a:r>
              <a:rPr lang="tr-TR" dirty="0" smtClean="0">
                <a:solidFill>
                  <a:srgbClr val="FF0000"/>
                </a:solidFill>
              </a:rPr>
              <a:t>(Nisa, 4/12.)</a:t>
            </a:r>
          </a:p>
          <a:p>
            <a:r>
              <a:rPr lang="tr-TR" dirty="0" smtClean="0"/>
              <a:t>«Ey iman edenler, kadınlara zorla varis olmanız size helal değildir. Apaçık bir çirkinlik yapmadıkça, onlara verdiğinizin bir kısmını ele geçirmek için kadınları sıkıştırmayın. Onlarla iyi geçinin. Eğer onlardan hoşlanmazsanız, (bilin ki) Allah’ın hakkınızda çok hayırlı kılacağı bir şeyden de hoşlanmamış olabilirsiniz.» </a:t>
            </a:r>
            <a:r>
              <a:rPr lang="tr-TR" dirty="0" smtClean="0">
                <a:solidFill>
                  <a:srgbClr val="FF0000"/>
                </a:solidFill>
              </a:rPr>
              <a:t>(Nisa, 4/19.)</a:t>
            </a:r>
            <a:endParaRPr lang="tr-TR" dirty="0">
              <a:solidFill>
                <a:srgbClr val="FF0000"/>
              </a:solidFill>
            </a:endParaRPr>
          </a:p>
        </p:txBody>
      </p:sp>
    </p:spTree>
    <p:extLst>
      <p:ext uri="{BB962C8B-B14F-4D97-AF65-F5344CB8AC3E}">
        <p14:creationId xmlns:p14="http://schemas.microsoft.com/office/powerpoint/2010/main" val="20448474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11-Şahitlik </a:t>
            </a:r>
            <a:br>
              <a:rPr lang="tr-TR" dirty="0" smtClean="0"/>
            </a:br>
            <a:endParaRPr lang="tr-TR" dirty="0"/>
          </a:p>
        </p:txBody>
      </p:sp>
      <p:sp>
        <p:nvSpPr>
          <p:cNvPr id="3" name="İçerik Yer Tutucusu 2"/>
          <p:cNvSpPr>
            <a:spLocks noGrp="1"/>
          </p:cNvSpPr>
          <p:nvPr>
            <p:ph idx="1"/>
          </p:nvPr>
        </p:nvSpPr>
        <p:spPr>
          <a:xfrm>
            <a:off x="609599" y="1628800"/>
            <a:ext cx="6347714" cy="4412563"/>
          </a:xfrm>
        </p:spPr>
        <p:txBody>
          <a:bodyPr>
            <a:normAutofit lnSpcReduction="10000"/>
          </a:bodyPr>
          <a:lstStyle/>
          <a:p>
            <a:r>
              <a:rPr lang="tr-TR" dirty="0" smtClean="0"/>
              <a:t>«Ey iman edenler, belli bir süre için birbirinize borçlandığınızda onu yazın. Aranızdan bir kâtip, onu adaletle yazsın. Hiçbir katip Allah'ın kendisine öğrettiği gibi yazmaktan geri durmasın, (her şeyi olduğu gibi) yazsın. Üzerinde hak olan kimse de yazdırsın. Rabbinden korksun ve borcunu asla eksik yazdırmasın. Şayet borçlu sefih veya aklı zayıf, yahut kendisi söyleyip yazdıramayacak durumdaysa, velisi adaletle yazsın. Erkeklerinizden iki de şahit bulundurun. Eğer iki erkek bulunmazsa rıza göstereceğiniz şahitlerden bir erkek ile –biri yanılırsa diğerinin ona hatırlatması için iki kadın (gösterin), çağrıldıkları vakit şahitler gitmemezlik etmesin. Büyük veya küçük, vadesine kadar hiçbir şeyi yazmaktan sakın üşenmeyin.» </a:t>
            </a:r>
            <a:r>
              <a:rPr lang="tr-TR" dirty="0" smtClean="0">
                <a:solidFill>
                  <a:srgbClr val="FF0000"/>
                </a:solidFill>
              </a:rPr>
              <a:t>(Bakara, 2/282.)</a:t>
            </a:r>
          </a:p>
          <a:p>
            <a:r>
              <a:rPr lang="tr-TR" dirty="0" smtClean="0"/>
              <a:t>Böylece İslam, </a:t>
            </a:r>
            <a:r>
              <a:rPr lang="tr-TR" b="1" i="1" dirty="0" smtClean="0"/>
              <a:t>noterliğin esaslarını </a:t>
            </a:r>
            <a:r>
              <a:rPr lang="tr-TR" dirty="0" smtClean="0"/>
              <a:t>koymuş; alacak ve borcun korunmasını sağlamıştır.</a:t>
            </a:r>
            <a:endParaRPr lang="tr-TR" dirty="0"/>
          </a:p>
        </p:txBody>
      </p:sp>
    </p:spTree>
    <p:extLst>
      <p:ext uri="{BB962C8B-B14F-4D97-AF65-F5344CB8AC3E}">
        <p14:creationId xmlns:p14="http://schemas.microsoft.com/office/powerpoint/2010/main" val="6180062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12-Örtünme </a:t>
            </a:r>
            <a:endParaRPr lang="tr-TR" dirty="0"/>
          </a:p>
        </p:txBody>
      </p:sp>
      <p:sp>
        <p:nvSpPr>
          <p:cNvPr id="3" name="İçerik Yer Tutucusu 2"/>
          <p:cNvSpPr>
            <a:spLocks noGrp="1"/>
          </p:cNvSpPr>
          <p:nvPr>
            <p:ph idx="1"/>
          </p:nvPr>
        </p:nvSpPr>
        <p:spPr>
          <a:xfrm>
            <a:off x="609598" y="1628800"/>
            <a:ext cx="6914729" cy="4412563"/>
          </a:xfrm>
        </p:spPr>
        <p:txBody>
          <a:bodyPr>
            <a:normAutofit/>
          </a:bodyPr>
          <a:lstStyle/>
          <a:p>
            <a:r>
              <a:rPr lang="tr-TR" dirty="0">
                <a:solidFill>
                  <a:schemeClr val="tx1"/>
                </a:solidFill>
              </a:rPr>
              <a:t>«Mümin kadınlara da söyle, gözlerini (haramdan) sakınsınlar, ırzlarını korusunlar. (Yüz ve el gibi) görünen kısımları müstesna, ziynet yerlerini göstermesinler. Başörtülerini ta yakalarının üzerine kadar salsınlar. Ziynetlerini,  kocalarından, yahut babalarından, yahut kocalarının babalarından, yahut oğullarından, yahut üvey oğullarından, yahut erkek kardeşlerinden, yahut erkek kardeşlerinin oğullarından, yahut  kız kardeşlerinin oğullarından, yahut Müslüman kadınlardan, yahut sahip oldukları kölelerden, yahut erkekliği kalmamış hizmetçi hizmetçilerden, yahut da henüz kadınların mahrem yerlerine vakıf olmayan çocuklardan başkalarına göstermesinler. Gizledikleri ziynetleri anlaşılsın diye ayaklarını yere vurmasınlar. Ey Müminler, hep birlikte Allah’a tövbe edin ki, kurtuluşa eresiniz.» </a:t>
            </a:r>
            <a:r>
              <a:rPr lang="tr-TR" dirty="0">
                <a:solidFill>
                  <a:srgbClr val="FF0000"/>
                </a:solidFill>
              </a:rPr>
              <a:t>(Nur, 24/31.)</a:t>
            </a:r>
          </a:p>
        </p:txBody>
      </p:sp>
    </p:spTree>
    <p:extLst>
      <p:ext uri="{BB962C8B-B14F-4D97-AF65-F5344CB8AC3E}">
        <p14:creationId xmlns:p14="http://schemas.microsoft.com/office/powerpoint/2010/main" val="15130253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12-Örtünme </a:t>
            </a:r>
          </a:p>
        </p:txBody>
      </p:sp>
      <p:sp>
        <p:nvSpPr>
          <p:cNvPr id="3" name="İçerik Yer Tutucusu 2"/>
          <p:cNvSpPr>
            <a:spLocks noGrp="1"/>
          </p:cNvSpPr>
          <p:nvPr>
            <p:ph idx="1"/>
          </p:nvPr>
        </p:nvSpPr>
        <p:spPr>
          <a:xfrm>
            <a:off x="609598" y="1700808"/>
            <a:ext cx="6914730" cy="5157192"/>
          </a:xfrm>
        </p:spPr>
        <p:txBody>
          <a:bodyPr>
            <a:normAutofit lnSpcReduction="10000"/>
          </a:bodyPr>
          <a:lstStyle/>
          <a:p>
            <a:pPr marL="0" indent="0">
              <a:buNone/>
            </a:pPr>
            <a:r>
              <a:rPr lang="tr-TR" sz="2400" dirty="0" smtClean="0"/>
              <a:t>     </a:t>
            </a:r>
            <a:endParaRPr lang="tr-TR" sz="2400" dirty="0"/>
          </a:p>
          <a:p>
            <a:r>
              <a:rPr lang="tr-TR" sz="2400" dirty="0" smtClean="0"/>
              <a:t>«</a:t>
            </a:r>
            <a:r>
              <a:rPr lang="tr-TR" sz="2400" dirty="0"/>
              <a:t>Ey Peygamber, hanımlarına, kızlarına ve mümin kadınlara söyle. (bir ihtiyaç için dışarıya çıktıklarında) dış örtülerini üstlerine alsınlar. Onların tanınmaması ve incitilmemesi için en elverişli olan budur. Allah bağışlayandır, esirgeyendir.» </a:t>
            </a:r>
            <a:r>
              <a:rPr lang="tr-TR" sz="2400" dirty="0">
                <a:solidFill>
                  <a:srgbClr val="C00000"/>
                </a:solidFill>
              </a:rPr>
              <a:t>(</a:t>
            </a:r>
            <a:r>
              <a:rPr lang="tr-TR" sz="2400" dirty="0" err="1">
                <a:solidFill>
                  <a:srgbClr val="C00000"/>
                </a:solidFill>
              </a:rPr>
              <a:t>Ahzab</a:t>
            </a:r>
            <a:r>
              <a:rPr lang="tr-TR" sz="2400" dirty="0">
                <a:solidFill>
                  <a:srgbClr val="C00000"/>
                </a:solidFill>
              </a:rPr>
              <a:t>, 33/59</a:t>
            </a:r>
            <a:r>
              <a:rPr lang="tr-TR" sz="2400" dirty="0" smtClean="0">
                <a:solidFill>
                  <a:srgbClr val="C00000"/>
                </a:solidFill>
              </a:rPr>
              <a:t>.)</a:t>
            </a:r>
            <a:r>
              <a:rPr lang="tr-TR" sz="2400" dirty="0">
                <a:solidFill>
                  <a:srgbClr val="C00000"/>
                </a:solidFill>
              </a:rPr>
              <a:t> </a:t>
            </a:r>
            <a:endParaRPr lang="tr-TR" sz="2400" dirty="0" smtClean="0">
              <a:solidFill>
                <a:srgbClr val="C00000"/>
              </a:solidFill>
            </a:endParaRPr>
          </a:p>
          <a:p>
            <a:r>
              <a:rPr lang="tr-TR" sz="2400" dirty="0" smtClean="0"/>
              <a:t>Bunun </a:t>
            </a:r>
            <a:r>
              <a:rPr lang="tr-TR" sz="2400" dirty="0"/>
              <a:t>sınırları konusunda fıkhi mezhepler arasında bazı farklı görüşler vardır. Çoğunluk kadının iki eli, yüzü ve ayakları hariç vücudun tümünü kapsadığını söyler. </a:t>
            </a:r>
            <a:r>
              <a:rPr lang="tr-TR" sz="2400" dirty="0" err="1"/>
              <a:t>Aslolan</a:t>
            </a:r>
            <a:r>
              <a:rPr lang="tr-TR" sz="2400" dirty="0"/>
              <a:t> iklim şartlarına ve örflere uygun, fazla dikkati çekmeyen giyim tarzıdır. Burada esas olan eğitim ve tebliğdir. </a:t>
            </a:r>
          </a:p>
          <a:p>
            <a:endParaRPr lang="tr-TR" sz="2400" dirty="0"/>
          </a:p>
          <a:p>
            <a:endParaRPr lang="tr-TR" sz="2400" dirty="0"/>
          </a:p>
        </p:txBody>
      </p:sp>
    </p:spTree>
    <p:extLst>
      <p:ext uri="{BB962C8B-B14F-4D97-AF65-F5344CB8AC3E}">
        <p14:creationId xmlns:p14="http://schemas.microsoft.com/office/powerpoint/2010/main" val="15215782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13-Kadının Yönetime Katılması </a:t>
            </a:r>
            <a:endParaRPr lang="tr-TR" dirty="0"/>
          </a:p>
        </p:txBody>
      </p:sp>
      <p:sp>
        <p:nvSpPr>
          <p:cNvPr id="3" name="İçerik Yer Tutucusu 2"/>
          <p:cNvSpPr>
            <a:spLocks noGrp="1"/>
          </p:cNvSpPr>
          <p:nvPr>
            <p:ph idx="1"/>
          </p:nvPr>
        </p:nvSpPr>
        <p:spPr/>
        <p:txBody>
          <a:bodyPr>
            <a:normAutofit fontScale="92500" lnSpcReduction="10000"/>
          </a:bodyPr>
          <a:lstStyle/>
          <a:p>
            <a:r>
              <a:rPr lang="tr-TR" dirty="0" smtClean="0"/>
              <a:t>Peygamber </a:t>
            </a:r>
            <a:r>
              <a:rPr lang="tr-TR" dirty="0" err="1" smtClean="0"/>
              <a:t>Efendimiz’in</a:t>
            </a:r>
            <a:r>
              <a:rPr lang="tr-TR" dirty="0" smtClean="0"/>
              <a:t> (</a:t>
            </a:r>
            <a:r>
              <a:rPr lang="tr-TR" dirty="0" err="1" smtClean="0"/>
              <a:t>a.s</a:t>
            </a:r>
            <a:r>
              <a:rPr lang="tr-TR" dirty="0" smtClean="0"/>
              <a:t>.) hem kadın hem erkekten biat alması, aslında İslam’ın idari sisteminin kadın-erkek demeden halkın tümünün oyuna dayalı olduğunu ortaya koyar. </a:t>
            </a:r>
            <a:r>
              <a:rPr lang="tr-TR" dirty="0"/>
              <a:t>H</a:t>
            </a:r>
            <a:r>
              <a:rPr lang="tr-TR" dirty="0" smtClean="0"/>
              <a:t>z. </a:t>
            </a:r>
            <a:r>
              <a:rPr lang="tr-TR" dirty="0"/>
              <a:t>E</a:t>
            </a:r>
            <a:r>
              <a:rPr lang="tr-TR" dirty="0" smtClean="0"/>
              <a:t>bubekir’den itibaren kadınlardan biat alınmamış olması bu olguyu değiştirmez.</a:t>
            </a:r>
          </a:p>
          <a:p>
            <a:r>
              <a:rPr lang="tr-TR" dirty="0" smtClean="0"/>
              <a:t>Kuran’daki </a:t>
            </a:r>
            <a:r>
              <a:rPr lang="tr-TR" b="1" dirty="0" smtClean="0"/>
              <a:t>«Melike Belkıs Kıssası</a:t>
            </a:r>
            <a:r>
              <a:rPr lang="tr-TR" dirty="0" smtClean="0"/>
              <a:t>» bu meyanda zikredilebilir.</a:t>
            </a:r>
          </a:p>
          <a:p>
            <a:r>
              <a:rPr lang="tr-TR" dirty="0" smtClean="0"/>
              <a:t>Bizans karşısında mağlup olan İran devletinin idaresine bir kadının yönetici olmasına dayandırılan «İdarelerine bir kadın getiren millet iflah olmaz» hadis vardır. Ancak muhaddis ulemadan öğrendiğimize göre, bu rivayetin sıhhati konusunda ulema arasında bir </a:t>
            </a:r>
            <a:r>
              <a:rPr lang="tr-TR" dirty="0" err="1" smtClean="0"/>
              <a:t>icma</a:t>
            </a:r>
            <a:r>
              <a:rPr lang="tr-TR" dirty="0" smtClean="0"/>
              <a:t> sağlanamamakla birlikte; bu hususta başka bir hadise de rastlanamamaktadır. Fikir birliğine varılamamış bir konuda kesin konuşulamayacağı ortadadır.</a:t>
            </a:r>
            <a:endParaRPr lang="tr-TR" dirty="0"/>
          </a:p>
        </p:txBody>
      </p:sp>
    </p:spTree>
    <p:extLst>
      <p:ext uri="{BB962C8B-B14F-4D97-AF65-F5344CB8AC3E}">
        <p14:creationId xmlns:p14="http://schemas.microsoft.com/office/powerpoint/2010/main" val="2738710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15616" y="620688"/>
            <a:ext cx="6347713" cy="1320800"/>
          </a:xfrm>
        </p:spPr>
        <p:txBody>
          <a:bodyPr/>
          <a:lstStyle/>
          <a:p>
            <a:r>
              <a:rPr lang="tr-TR" dirty="0" smtClean="0"/>
              <a:t>2-Kuran Kıssalarında Kadın</a:t>
            </a:r>
            <a:endParaRPr lang="tr-TR" dirty="0"/>
          </a:p>
        </p:txBody>
      </p:sp>
      <p:sp>
        <p:nvSpPr>
          <p:cNvPr id="3" name="İçerik Yer Tutucusu 2"/>
          <p:cNvSpPr>
            <a:spLocks noGrp="1"/>
          </p:cNvSpPr>
          <p:nvPr>
            <p:ph idx="1"/>
          </p:nvPr>
        </p:nvSpPr>
        <p:spPr>
          <a:xfrm>
            <a:off x="609599" y="1628800"/>
            <a:ext cx="6338665" cy="4536503"/>
          </a:xfrm>
        </p:spPr>
        <p:txBody>
          <a:bodyPr/>
          <a:lstStyle/>
          <a:p>
            <a:endParaRPr lang="tr-TR" b="1" dirty="0" smtClean="0"/>
          </a:p>
          <a:p>
            <a:r>
              <a:rPr lang="tr-TR" sz="2400" b="1" dirty="0" smtClean="0"/>
              <a:t>2-HZ. NUH’UN (A.S.) HANIMI</a:t>
            </a:r>
            <a:endParaRPr lang="tr-TR" sz="2400" dirty="0" smtClean="0"/>
          </a:p>
          <a:p>
            <a:r>
              <a:rPr lang="tr-TR" sz="2400" dirty="0" smtClean="0"/>
              <a:t>«Allah inkar edenlere Nuh’un karısı ile </a:t>
            </a:r>
            <a:r>
              <a:rPr lang="tr-TR" sz="2400" dirty="0" err="1" smtClean="0"/>
              <a:t>Lut’un</a:t>
            </a:r>
            <a:r>
              <a:rPr lang="tr-TR" sz="2400" dirty="0" smtClean="0"/>
              <a:t> karısını örnek gösterdi. Bu ikisi, kullarımızdan i</a:t>
            </a:r>
            <a:r>
              <a:rPr lang="tr-TR" sz="2400" dirty="0"/>
              <a:t>k</a:t>
            </a:r>
            <a:r>
              <a:rPr lang="tr-TR" sz="2400" dirty="0" smtClean="0"/>
              <a:t>i </a:t>
            </a:r>
            <a:r>
              <a:rPr lang="tr-TR" sz="2400" dirty="0" err="1" smtClean="0"/>
              <a:t>salih</a:t>
            </a:r>
            <a:r>
              <a:rPr lang="tr-TR" sz="2400" dirty="0" smtClean="0"/>
              <a:t> kişinin nikahları altında bulunuyorlardı. Derken onlara hainlik ettiler de kocaları Allah’tan gelen hiçbir kötülüğü onlardan savamadı. Onlara: «Haydi, ateşe girenlerle beraber siz de girin» denildi.» </a:t>
            </a:r>
            <a:r>
              <a:rPr lang="tr-TR" sz="2400" dirty="0" smtClean="0">
                <a:solidFill>
                  <a:srgbClr val="FF0000"/>
                </a:solidFill>
              </a:rPr>
              <a:t>(</a:t>
            </a:r>
            <a:r>
              <a:rPr lang="tr-TR" sz="2400" dirty="0" err="1" smtClean="0">
                <a:solidFill>
                  <a:srgbClr val="FF0000"/>
                </a:solidFill>
              </a:rPr>
              <a:t>Tahrim</a:t>
            </a:r>
            <a:r>
              <a:rPr lang="tr-TR" sz="2400" dirty="0" smtClean="0">
                <a:solidFill>
                  <a:srgbClr val="FF0000"/>
                </a:solidFill>
              </a:rPr>
              <a:t>, 66/10.)</a:t>
            </a:r>
            <a:endParaRPr lang="tr-TR" sz="2400" dirty="0">
              <a:solidFill>
                <a:srgbClr val="FF0000"/>
              </a:solidFill>
            </a:endParaRPr>
          </a:p>
        </p:txBody>
      </p:sp>
    </p:spTree>
    <p:extLst>
      <p:ext uri="{BB962C8B-B14F-4D97-AF65-F5344CB8AC3E}">
        <p14:creationId xmlns:p14="http://schemas.microsoft.com/office/powerpoint/2010/main" val="27862339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t>
            </a:r>
            <a:br>
              <a:rPr lang="tr-TR" dirty="0" smtClean="0"/>
            </a:br>
            <a:endParaRPr lang="tr-TR" dirty="0"/>
          </a:p>
        </p:txBody>
      </p:sp>
      <p:sp>
        <p:nvSpPr>
          <p:cNvPr id="3" name="İçerik Yer Tutucusu 2"/>
          <p:cNvSpPr>
            <a:spLocks noGrp="1"/>
          </p:cNvSpPr>
          <p:nvPr>
            <p:ph idx="1"/>
          </p:nvPr>
        </p:nvSpPr>
        <p:spPr>
          <a:xfrm>
            <a:off x="609599" y="1484784"/>
            <a:ext cx="4682481" cy="4528845"/>
          </a:xfrm>
        </p:spPr>
        <p:txBody>
          <a:bodyPr>
            <a:normAutofit/>
          </a:bodyPr>
          <a:lstStyle/>
          <a:p>
            <a:endParaRPr lang="tr-TR" dirty="0" smtClean="0"/>
          </a:p>
          <a:p>
            <a:r>
              <a:rPr lang="tr-TR" sz="2400" dirty="0" smtClean="0"/>
              <a:t>İslam’da kadının iş ve eğitim hayatına iştirakiyle ilgili bir kısıtlama ve sınırlamadan asla söz edilemez. </a:t>
            </a:r>
            <a:r>
              <a:rPr lang="tr-TR" sz="2400" dirty="0" err="1" smtClean="0"/>
              <a:t>Örn</a:t>
            </a:r>
            <a:r>
              <a:rPr lang="tr-TR" sz="2400" dirty="0" smtClean="0"/>
              <a:t>: Zeynep b. </a:t>
            </a:r>
            <a:r>
              <a:rPr lang="tr-TR" sz="2400" dirty="0" err="1" smtClean="0"/>
              <a:t>Cahş’ın</a:t>
            </a:r>
            <a:r>
              <a:rPr lang="tr-TR" sz="2400" dirty="0" smtClean="0"/>
              <a:t> bizzat deri atölyesi vardı. </a:t>
            </a:r>
          </a:p>
          <a:p>
            <a:r>
              <a:rPr lang="tr-TR" sz="2400" dirty="0" smtClean="0"/>
              <a:t>Hz. Hatice bir istihdam sağlayan bir iş kadınıydı. </a:t>
            </a:r>
          </a:p>
        </p:txBody>
      </p:sp>
      <p:pic>
        <p:nvPicPr>
          <p:cNvPr id="4" name="Picture 2"/>
          <p:cNvPicPr>
            <a:picLocks noChangeAspect="1" noChangeArrowheads="1"/>
          </p:cNvPicPr>
          <p:nvPr/>
        </p:nvPicPr>
        <p:blipFill>
          <a:blip r:embed="rId2" cstate="print"/>
          <a:stretch>
            <a:fillRect/>
          </a:stretch>
        </p:blipFill>
        <p:spPr bwMode="auto">
          <a:xfrm>
            <a:off x="5593684" y="2708920"/>
            <a:ext cx="2727256" cy="280747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703213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SEVGİLİ PEYGAMBERİMİZ (A.S.) BUYURUYOR:</a:t>
            </a:r>
            <a:endParaRPr lang="tr-TR" dirty="0"/>
          </a:p>
        </p:txBody>
      </p:sp>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0" y="2146676"/>
            <a:ext cx="2818054" cy="321484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Metin Yer Tutucusu 3"/>
          <p:cNvSpPr>
            <a:spLocks noGrp="1"/>
          </p:cNvSpPr>
          <p:nvPr>
            <p:ph type="body" sz="half" idx="2"/>
          </p:nvPr>
        </p:nvSpPr>
        <p:spPr/>
        <p:txBody>
          <a:bodyPr/>
          <a:lstStyle/>
          <a:p>
            <a:endParaRPr lang="tr-TR" sz="2800" dirty="0" smtClean="0"/>
          </a:p>
          <a:p>
            <a:r>
              <a:rPr lang="tr-TR" sz="2800" dirty="0" smtClean="0"/>
              <a:t>«</a:t>
            </a:r>
            <a:r>
              <a:rPr lang="tr-TR" sz="2800" dirty="0"/>
              <a:t>İlim öğrenmek her kadın ve erkeğe </a:t>
            </a:r>
            <a:r>
              <a:rPr lang="tr-TR" sz="2800" dirty="0" smtClean="0"/>
              <a:t>farzdır.»</a:t>
            </a:r>
          </a:p>
          <a:p>
            <a:r>
              <a:rPr lang="tr-TR" dirty="0" smtClean="0">
                <a:solidFill>
                  <a:srgbClr val="C00000"/>
                </a:solidFill>
              </a:rPr>
              <a:t>(</a:t>
            </a:r>
            <a:r>
              <a:rPr lang="tr-TR" dirty="0" err="1">
                <a:solidFill>
                  <a:srgbClr val="C00000"/>
                </a:solidFill>
              </a:rPr>
              <a:t>İbn</a:t>
            </a:r>
            <a:r>
              <a:rPr lang="tr-TR" dirty="0">
                <a:solidFill>
                  <a:srgbClr val="C00000"/>
                </a:solidFill>
              </a:rPr>
              <a:t> </a:t>
            </a:r>
            <a:r>
              <a:rPr lang="tr-TR" dirty="0" err="1">
                <a:solidFill>
                  <a:srgbClr val="C00000"/>
                </a:solidFill>
              </a:rPr>
              <a:t>Mace</a:t>
            </a:r>
            <a:r>
              <a:rPr lang="tr-TR" dirty="0">
                <a:solidFill>
                  <a:srgbClr val="C00000"/>
                </a:solidFill>
              </a:rPr>
              <a:t>, Mukaddime, 17</a:t>
            </a:r>
            <a:r>
              <a:rPr lang="tr-TR" dirty="0" smtClean="0">
                <a:solidFill>
                  <a:srgbClr val="C00000"/>
                </a:solidFill>
              </a:rPr>
              <a:t>)</a:t>
            </a:r>
            <a:endParaRPr lang="tr-TR" dirty="0">
              <a:solidFill>
                <a:srgbClr val="C00000"/>
              </a:solidFill>
            </a:endParaRPr>
          </a:p>
        </p:txBody>
      </p:sp>
    </p:spTree>
    <p:extLst>
      <p:ext uri="{BB962C8B-B14F-4D97-AF65-F5344CB8AC3E}">
        <p14:creationId xmlns:p14="http://schemas.microsoft.com/office/powerpoint/2010/main" val="30794952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C\Desktop\FOTOĞRAF\IMG_20170316_141714.jpg"/>
          <p:cNvPicPr>
            <a:picLocks noChangeAspect="1" noChangeArrowheads="1"/>
          </p:cNvPicPr>
          <p:nvPr/>
        </p:nvPicPr>
        <p:blipFill>
          <a:blip r:embed="rId2" cstate="print"/>
          <a:srcRect/>
          <a:stretch>
            <a:fillRect/>
          </a:stretch>
        </p:blipFill>
        <p:spPr bwMode="auto">
          <a:xfrm>
            <a:off x="1034607" y="1916832"/>
            <a:ext cx="5922658" cy="302433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2 Dikdörtgen"/>
          <p:cNvSpPr/>
          <p:nvPr/>
        </p:nvSpPr>
        <p:spPr>
          <a:xfrm>
            <a:off x="539552" y="836712"/>
            <a:ext cx="6912768" cy="830997"/>
          </a:xfrm>
          <a:prstGeom prst="rect">
            <a:avLst/>
          </a:prstGeom>
        </p:spPr>
        <p:txBody>
          <a:bodyPr wrap="square">
            <a:spAutoFit/>
          </a:bodyPr>
          <a:lstStyle/>
          <a:p>
            <a:r>
              <a:rPr lang="tr-TR" sz="2400" dirty="0" smtClean="0"/>
              <a:t>“çocuklarınıza kadınların, eş, vatan ve yaşam olduğunu öğretin.” </a:t>
            </a:r>
            <a:endParaRPr lang="tr-TR" sz="2400" dirty="0"/>
          </a:p>
        </p:txBody>
      </p:sp>
      <p:sp>
        <p:nvSpPr>
          <p:cNvPr id="2" name="Dikdörtgen 1"/>
          <p:cNvSpPr/>
          <p:nvPr/>
        </p:nvSpPr>
        <p:spPr>
          <a:xfrm>
            <a:off x="683568" y="3244334"/>
            <a:ext cx="8536146" cy="2800767"/>
          </a:xfrm>
          <a:prstGeom prst="rect">
            <a:avLst/>
          </a:prstGeom>
        </p:spPr>
        <p:txBody>
          <a:bodyPr wrap="square">
            <a:spAutoFit/>
          </a:bodyPr>
          <a:lstStyle/>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smtClean="0"/>
          </a:p>
          <a:p>
            <a:r>
              <a:rPr lang="tr-TR" sz="3200" dirty="0" smtClean="0"/>
              <a:t>TEŞEKKÜR EDERİZ…</a:t>
            </a:r>
            <a:endParaRPr lang="tr-TR"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2</a:t>
            </a:r>
            <a:r>
              <a:rPr lang="tr-TR" dirty="0" smtClean="0"/>
              <a:t>-Kuran </a:t>
            </a:r>
            <a:r>
              <a:rPr lang="tr-TR" dirty="0"/>
              <a:t>Kıssalarında Kadın</a:t>
            </a:r>
          </a:p>
        </p:txBody>
      </p:sp>
      <p:sp>
        <p:nvSpPr>
          <p:cNvPr id="3" name="İçerik Yer Tutucusu 2"/>
          <p:cNvSpPr>
            <a:spLocks noGrp="1"/>
          </p:cNvSpPr>
          <p:nvPr>
            <p:ph idx="1"/>
          </p:nvPr>
        </p:nvSpPr>
        <p:spPr>
          <a:xfrm>
            <a:off x="609598" y="1628800"/>
            <a:ext cx="6914729" cy="4824536"/>
          </a:xfrm>
        </p:spPr>
        <p:txBody>
          <a:bodyPr>
            <a:normAutofit lnSpcReduction="10000"/>
          </a:bodyPr>
          <a:lstStyle/>
          <a:p>
            <a:endParaRPr lang="tr-TR" b="1" dirty="0" smtClean="0"/>
          </a:p>
          <a:p>
            <a:r>
              <a:rPr lang="tr-TR" sz="2400" b="1" dirty="0">
                <a:solidFill>
                  <a:schemeClr val="tx1"/>
                </a:solidFill>
              </a:rPr>
              <a:t>3</a:t>
            </a:r>
            <a:r>
              <a:rPr lang="tr-TR" sz="2400" b="1" dirty="0" smtClean="0">
                <a:solidFill>
                  <a:schemeClr val="tx1"/>
                </a:solidFill>
              </a:rPr>
              <a:t>-Hz</a:t>
            </a:r>
            <a:r>
              <a:rPr lang="tr-TR" sz="2400" b="1" dirty="0">
                <a:solidFill>
                  <a:schemeClr val="tx1"/>
                </a:solidFill>
              </a:rPr>
              <a:t>. </a:t>
            </a:r>
            <a:r>
              <a:rPr lang="tr-TR" sz="2400" b="1" dirty="0" err="1">
                <a:solidFill>
                  <a:schemeClr val="tx1"/>
                </a:solidFill>
              </a:rPr>
              <a:t>L</a:t>
            </a:r>
            <a:r>
              <a:rPr lang="tr-TR" sz="2400" b="1" dirty="0" err="1" smtClean="0">
                <a:solidFill>
                  <a:schemeClr val="tx1"/>
                </a:solidFill>
              </a:rPr>
              <a:t>ut’un</a:t>
            </a:r>
            <a:r>
              <a:rPr lang="tr-TR" sz="2400" b="1" dirty="0" smtClean="0">
                <a:solidFill>
                  <a:schemeClr val="tx1"/>
                </a:solidFill>
              </a:rPr>
              <a:t> </a:t>
            </a:r>
            <a:r>
              <a:rPr lang="tr-TR" sz="2400" b="1" dirty="0">
                <a:solidFill>
                  <a:schemeClr val="tx1"/>
                </a:solidFill>
              </a:rPr>
              <a:t>(</a:t>
            </a:r>
            <a:r>
              <a:rPr lang="tr-TR" sz="2400" b="1" dirty="0" err="1">
                <a:solidFill>
                  <a:schemeClr val="tx1"/>
                </a:solidFill>
              </a:rPr>
              <a:t>a.s</a:t>
            </a:r>
            <a:r>
              <a:rPr lang="tr-TR" sz="2400" b="1" dirty="0">
                <a:solidFill>
                  <a:schemeClr val="tx1"/>
                </a:solidFill>
              </a:rPr>
              <a:t>.) </a:t>
            </a:r>
            <a:r>
              <a:rPr lang="tr-TR" sz="2400" b="1" dirty="0" smtClean="0">
                <a:solidFill>
                  <a:schemeClr val="tx1"/>
                </a:solidFill>
              </a:rPr>
              <a:t>Hanımı</a:t>
            </a:r>
          </a:p>
          <a:p>
            <a:r>
              <a:rPr lang="tr-TR" sz="2400" dirty="0" smtClean="0"/>
              <a:t>«Melekler dediler ki: «Ey </a:t>
            </a:r>
            <a:r>
              <a:rPr lang="tr-TR" sz="2400" dirty="0" err="1" smtClean="0"/>
              <a:t>Lut</a:t>
            </a:r>
            <a:r>
              <a:rPr lang="tr-TR" sz="2400" dirty="0" smtClean="0"/>
              <a:t>, biz Rabbinin elçileriyiz. Onlar sana asla dokunamazlar. Sen gecenin bir kısmında </a:t>
            </a:r>
            <a:r>
              <a:rPr lang="tr-TR" sz="2400" dirty="0"/>
              <a:t>aile </a:t>
            </a:r>
            <a:r>
              <a:rPr lang="tr-TR" sz="2400" dirty="0" smtClean="0"/>
              <a:t>fertlerinle (yola çık) yürü. Karından başka sizden hiç kimse geride kalmasın. Çünkü onlara gelecek azap, şüphesiz karına da isabet edecektir. Onlara </a:t>
            </a:r>
            <a:r>
              <a:rPr lang="tr-TR" sz="2400" dirty="0" err="1" smtClean="0"/>
              <a:t>va’dolunan</a:t>
            </a:r>
            <a:r>
              <a:rPr lang="tr-TR" sz="2400" dirty="0" smtClean="0"/>
              <a:t> helak zamanı, sabah vaktidir. Sabah yakın değil mi?»  </a:t>
            </a:r>
            <a:r>
              <a:rPr lang="tr-TR" sz="2400" dirty="0" smtClean="0">
                <a:solidFill>
                  <a:srgbClr val="C00000"/>
                </a:solidFill>
              </a:rPr>
              <a:t>(Hud, 81.) </a:t>
            </a:r>
            <a:r>
              <a:rPr lang="tr-TR" sz="2400" dirty="0" smtClean="0"/>
              <a:t>«(Fakat </a:t>
            </a:r>
            <a:r>
              <a:rPr lang="tr-TR" sz="2400" dirty="0" err="1" smtClean="0"/>
              <a:t>Lut’un</a:t>
            </a:r>
            <a:r>
              <a:rPr lang="tr-TR" sz="2400" dirty="0" smtClean="0"/>
              <a:t>) karısı müstesna, biz onun geri kalanlardan olmasını takdir ettik.» </a:t>
            </a:r>
          </a:p>
          <a:p>
            <a:r>
              <a:rPr lang="tr-TR" sz="2400" dirty="0"/>
              <a:t> </a:t>
            </a:r>
            <a:r>
              <a:rPr lang="tr-TR" sz="2400" dirty="0" smtClean="0"/>
              <a:t>                                          </a:t>
            </a:r>
            <a:r>
              <a:rPr lang="tr-TR" sz="2400" dirty="0" smtClean="0">
                <a:solidFill>
                  <a:srgbClr val="C00000"/>
                </a:solidFill>
              </a:rPr>
              <a:t>(</a:t>
            </a:r>
            <a:r>
              <a:rPr lang="tr-TR" sz="2400" dirty="0" err="1" smtClean="0">
                <a:solidFill>
                  <a:srgbClr val="C00000"/>
                </a:solidFill>
              </a:rPr>
              <a:t>Hicr</a:t>
            </a:r>
            <a:r>
              <a:rPr lang="tr-TR" sz="2400" dirty="0" smtClean="0">
                <a:solidFill>
                  <a:srgbClr val="C00000"/>
                </a:solidFill>
              </a:rPr>
              <a:t>, 15/60.)</a:t>
            </a:r>
          </a:p>
          <a:p>
            <a:endParaRPr lang="tr-TR" dirty="0"/>
          </a:p>
        </p:txBody>
      </p:sp>
    </p:spTree>
    <p:extLst>
      <p:ext uri="{BB962C8B-B14F-4D97-AF65-F5344CB8AC3E}">
        <p14:creationId xmlns:p14="http://schemas.microsoft.com/office/powerpoint/2010/main" val="4182625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2</a:t>
            </a:r>
            <a:r>
              <a:rPr lang="tr-TR" dirty="0" smtClean="0"/>
              <a:t>-Kuran </a:t>
            </a:r>
            <a:r>
              <a:rPr lang="tr-TR" dirty="0"/>
              <a:t>Kıssalarında Kadın</a:t>
            </a:r>
          </a:p>
        </p:txBody>
      </p:sp>
      <p:sp>
        <p:nvSpPr>
          <p:cNvPr id="3" name="İçerik Yer Tutucusu 2"/>
          <p:cNvSpPr>
            <a:spLocks noGrp="1"/>
          </p:cNvSpPr>
          <p:nvPr>
            <p:ph idx="1"/>
          </p:nvPr>
        </p:nvSpPr>
        <p:spPr>
          <a:xfrm>
            <a:off x="179512" y="1556792"/>
            <a:ext cx="7848872" cy="5040560"/>
          </a:xfrm>
        </p:spPr>
        <p:txBody>
          <a:bodyPr>
            <a:normAutofit/>
          </a:bodyPr>
          <a:lstStyle/>
          <a:p>
            <a:r>
              <a:rPr lang="tr-TR" b="1" dirty="0" smtClean="0"/>
              <a:t>4-HZ. İBRAHİM’İN (A.S.) HANIMLARI SARE VE HACER </a:t>
            </a:r>
          </a:p>
          <a:p>
            <a:r>
              <a:rPr lang="tr-TR" dirty="0" smtClean="0"/>
              <a:t>«Melekler Hz. İbrahim’e geldiklerinde onun bilgin bir oğlu olacağını müjdelediler. O esnada hanımı çığlık atıp yüzüne vurarak geldi ve «kısır bir kocakarıdan mı» diye sordu. Onlar: «Evet bu, böyledir. Rabbin bunu buyurdu çünkü O’nun her işinde bir hikmet vardır» dediler.» </a:t>
            </a:r>
            <a:r>
              <a:rPr lang="tr-TR" dirty="0" smtClean="0">
                <a:solidFill>
                  <a:srgbClr val="C00000"/>
                </a:solidFill>
              </a:rPr>
              <a:t>(</a:t>
            </a:r>
            <a:r>
              <a:rPr lang="tr-TR" dirty="0" err="1" smtClean="0">
                <a:solidFill>
                  <a:srgbClr val="C00000"/>
                </a:solidFill>
              </a:rPr>
              <a:t>Zariyat</a:t>
            </a:r>
            <a:r>
              <a:rPr lang="tr-TR" dirty="0" smtClean="0">
                <a:solidFill>
                  <a:srgbClr val="C00000"/>
                </a:solidFill>
              </a:rPr>
              <a:t>, 51/28-30.)</a:t>
            </a:r>
          </a:p>
          <a:p>
            <a:r>
              <a:rPr lang="tr-TR" dirty="0" smtClean="0"/>
              <a:t>«Ant olsun ki elçilerimiz İbrahim’e müjde getirip «selam sana» dediler. O da «size de selam» dedi ve beklemeden kızartılmış bir buzağı getirdi.» </a:t>
            </a:r>
            <a:r>
              <a:rPr lang="tr-TR" dirty="0" smtClean="0">
                <a:solidFill>
                  <a:srgbClr val="C00000"/>
                </a:solidFill>
              </a:rPr>
              <a:t>(Hud, 11/69.) </a:t>
            </a:r>
          </a:p>
          <a:p>
            <a:r>
              <a:rPr lang="tr-TR" dirty="0" smtClean="0"/>
              <a:t>«Ey Rabbimiz, ben çocuklarımdan bazısını, Senin kutsal evinin yanında ekin bitmez bir vadiye yerleştirdim. Rabbimiz, namazı dosdoğru kılsınlar diye böyle yaptım. Artık Sen de insanlardan bir kısmının gönüllerini onlara meylettir ve onları ürünlerden rızıklandır, umulur ki şükrederler.» </a:t>
            </a:r>
            <a:r>
              <a:rPr lang="tr-TR" dirty="0" smtClean="0">
                <a:solidFill>
                  <a:srgbClr val="C00000"/>
                </a:solidFill>
              </a:rPr>
              <a:t>(İbrahim, 14/37.)</a:t>
            </a:r>
            <a:endParaRPr lang="tr-TR" dirty="0">
              <a:solidFill>
                <a:srgbClr val="C00000"/>
              </a:solidFill>
            </a:endParaRPr>
          </a:p>
        </p:txBody>
      </p:sp>
    </p:spTree>
    <p:extLst>
      <p:ext uri="{BB962C8B-B14F-4D97-AF65-F5344CB8AC3E}">
        <p14:creationId xmlns:p14="http://schemas.microsoft.com/office/powerpoint/2010/main" val="3073746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599" y="332656"/>
            <a:ext cx="7922841" cy="1597744"/>
          </a:xfrm>
        </p:spPr>
        <p:txBody>
          <a:bodyPr>
            <a:normAutofit fontScale="90000"/>
          </a:bodyPr>
          <a:lstStyle/>
          <a:p>
            <a:r>
              <a:rPr lang="tr-TR" sz="4400" dirty="0"/>
              <a:t>2</a:t>
            </a:r>
            <a:r>
              <a:rPr lang="tr-TR" sz="4400" dirty="0" smtClean="0"/>
              <a:t>-Kuran </a:t>
            </a:r>
            <a:r>
              <a:rPr lang="tr-TR" sz="4400" dirty="0"/>
              <a:t>Kıssalarında </a:t>
            </a:r>
            <a:r>
              <a:rPr lang="tr-TR" sz="4400" dirty="0" smtClean="0"/>
              <a:t>Kadın</a:t>
            </a:r>
            <a:r>
              <a:rPr lang="tr-TR" dirty="0" smtClean="0"/>
              <a:t/>
            </a:r>
            <a:br>
              <a:rPr lang="tr-TR" dirty="0" smtClean="0"/>
            </a:br>
            <a:r>
              <a:rPr lang="tr-TR" b="1" dirty="0" smtClean="0"/>
              <a:t>5-Hz</a:t>
            </a:r>
            <a:r>
              <a:rPr lang="tr-TR" b="1" dirty="0"/>
              <a:t>. Yusuf ve Züleyha</a:t>
            </a:r>
            <a:br>
              <a:rPr lang="tr-TR" b="1" dirty="0"/>
            </a:br>
            <a:endParaRPr lang="tr-TR" dirty="0"/>
          </a:p>
        </p:txBody>
      </p:sp>
      <p:sp>
        <p:nvSpPr>
          <p:cNvPr id="3" name="İçerik Yer Tutucusu 2"/>
          <p:cNvSpPr>
            <a:spLocks noGrp="1"/>
          </p:cNvSpPr>
          <p:nvPr>
            <p:ph idx="1"/>
          </p:nvPr>
        </p:nvSpPr>
        <p:spPr>
          <a:xfrm>
            <a:off x="323528" y="1556792"/>
            <a:ext cx="8208912" cy="5040560"/>
          </a:xfrm>
        </p:spPr>
        <p:txBody>
          <a:bodyPr>
            <a:normAutofit fontScale="92500" lnSpcReduction="10000"/>
          </a:bodyPr>
          <a:lstStyle/>
          <a:p>
            <a:r>
              <a:rPr lang="tr-TR" dirty="0" smtClean="0"/>
              <a:t>«Onu satın </a:t>
            </a:r>
            <a:r>
              <a:rPr lang="tr-TR" dirty="0"/>
              <a:t>alan Mısırlı </a:t>
            </a:r>
            <a:r>
              <a:rPr lang="tr-TR" dirty="0" smtClean="0"/>
              <a:t>kişi </a:t>
            </a:r>
            <a:r>
              <a:rPr lang="tr-TR" dirty="0"/>
              <a:t>karısına</a:t>
            </a:r>
            <a:r>
              <a:rPr lang="tr-TR" dirty="0" smtClean="0"/>
              <a:t>: «Ona iyi bak, belki bize bir yararı dokunur veya onu evlat ediniriz» dedi. </a:t>
            </a:r>
            <a:r>
              <a:rPr lang="tr-TR" dirty="0" smtClean="0">
                <a:solidFill>
                  <a:srgbClr val="FF0000"/>
                </a:solidFill>
              </a:rPr>
              <a:t>(Yusuf, 12/21.)</a:t>
            </a:r>
          </a:p>
          <a:p>
            <a:r>
              <a:rPr lang="tr-TR" dirty="0" smtClean="0"/>
              <a:t>«Evinde bulunduğu kadın, ondan arzuladığı şeyi elde etmek istedi ve kapıları kilitleyerek «Haydi gelsene» dedi. O ise «Allah’a sığınırım, zira o kocan benim efendimdir, bana iyi baktı. Şüphesiz, zalimler kurtuluşa eremezler» dedi. </a:t>
            </a:r>
            <a:r>
              <a:rPr lang="tr-TR" dirty="0" err="1" smtClean="0"/>
              <a:t>Andolsun</a:t>
            </a:r>
            <a:r>
              <a:rPr lang="tr-TR" dirty="0" smtClean="0"/>
              <a:t> kadın ona istek duymuştu. Eğer Rabbinin delillerini görmemiş olsaydı, Yusuf da </a:t>
            </a:r>
            <a:r>
              <a:rPr lang="tr-TR" dirty="0"/>
              <a:t>o</a:t>
            </a:r>
            <a:r>
              <a:rPr lang="tr-TR" dirty="0" smtClean="0"/>
              <a:t>na istek duyacaktı. Biz ondan kötülüğü ve fuhşu uzaklaştırmak için işte böyle yaptık. Çünkü o, ihlasa erdirilmiş kullarımızdandı. </a:t>
            </a:r>
          </a:p>
          <a:p>
            <a:r>
              <a:rPr lang="tr-TR" dirty="0" smtClean="0"/>
              <a:t>İkisi de kapıya koştular. Kadın Yusuf’un gömleğini arkadan yırttı. Kapının yanında hanımın efendisine rastladılar. Kadın dedi ki: «senin ailene kötülük yapmak isteyenin cezası, ancak zindana atılmak veya can yakıcı bir azaptır» dedi. Yusuf, «asıl o, benden arzusunu elde etmek istedi» dedi. Kadının ailesinden bir şahit şöyle şahitlik etti: «Eğer onun gömleği önden yırtılmışsa, kadın doğru söylemiş, o (Yusuf) yalancılardandır. Eğer  gömleği arkadan yırtılmışsa, kadın yalan söylemiştir,  0 (Yusuf) ise doğru söyleyenlerdendir.» Kadının kocası Yusuf’un gömleğinin arkadan yırtılmış olduğunu görünce</a:t>
            </a:r>
            <a:r>
              <a:rPr lang="tr-TR" dirty="0"/>
              <a:t> </a:t>
            </a:r>
            <a:r>
              <a:rPr lang="tr-TR" dirty="0" smtClean="0"/>
              <a:t>dedi ki: «şüphesiz bu, siz kadınların tuzağıdır. Sizin tuzağınız gerçekten büyüktür. –Ey Yusuf, sen bundan kimseye bahsetme. (Ey kadın) sen de günahının affını dile. Çünkü sen günah işleyenlerdensin» dedi. </a:t>
            </a:r>
            <a:r>
              <a:rPr lang="tr-TR" dirty="0" smtClean="0">
                <a:solidFill>
                  <a:srgbClr val="C00000"/>
                </a:solidFill>
              </a:rPr>
              <a:t>(Yusuf, 12/23-29.)</a:t>
            </a:r>
            <a:endParaRPr lang="tr-TR" dirty="0">
              <a:solidFill>
                <a:srgbClr val="C00000"/>
              </a:solidFill>
            </a:endParaRPr>
          </a:p>
        </p:txBody>
      </p:sp>
    </p:spTree>
    <p:extLst>
      <p:ext uri="{BB962C8B-B14F-4D97-AF65-F5344CB8AC3E}">
        <p14:creationId xmlns:p14="http://schemas.microsoft.com/office/powerpoint/2010/main" val="2839649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2</a:t>
            </a:r>
            <a:r>
              <a:rPr lang="tr-TR" dirty="0" smtClean="0"/>
              <a:t>-Kuran </a:t>
            </a:r>
            <a:r>
              <a:rPr lang="tr-TR" dirty="0"/>
              <a:t>Kıssalarında </a:t>
            </a:r>
            <a:r>
              <a:rPr lang="tr-TR" dirty="0" smtClean="0"/>
              <a:t>Kadın</a:t>
            </a:r>
            <a:br>
              <a:rPr lang="tr-TR" dirty="0" smtClean="0"/>
            </a:br>
            <a:r>
              <a:rPr lang="tr-TR" dirty="0" smtClean="0"/>
              <a:t/>
            </a:r>
            <a:br>
              <a:rPr lang="tr-TR" dirty="0" smtClean="0"/>
            </a:br>
            <a:r>
              <a:rPr lang="tr-TR" sz="3200" b="1" dirty="0" smtClean="0"/>
              <a:t>5-Hz</a:t>
            </a:r>
            <a:r>
              <a:rPr lang="tr-TR" sz="3200" b="1" dirty="0"/>
              <a:t>. Yusuf ve Züleyha</a:t>
            </a:r>
            <a:endParaRPr lang="tr-TR" sz="3200" dirty="0"/>
          </a:p>
        </p:txBody>
      </p:sp>
      <p:sp>
        <p:nvSpPr>
          <p:cNvPr id="3" name="İçerik Yer Tutucusu 2"/>
          <p:cNvSpPr>
            <a:spLocks noGrp="1"/>
          </p:cNvSpPr>
          <p:nvPr>
            <p:ph idx="1"/>
          </p:nvPr>
        </p:nvSpPr>
        <p:spPr>
          <a:xfrm>
            <a:off x="251520" y="2060848"/>
            <a:ext cx="8064896" cy="4464496"/>
          </a:xfrm>
        </p:spPr>
        <p:txBody>
          <a:bodyPr>
            <a:normAutofit fontScale="92500" lnSpcReduction="10000"/>
          </a:bodyPr>
          <a:lstStyle/>
          <a:p>
            <a:pPr marL="0" indent="0">
              <a:buNone/>
            </a:pPr>
            <a:endParaRPr lang="tr-TR" dirty="0" smtClean="0"/>
          </a:p>
          <a:p>
            <a:r>
              <a:rPr lang="tr-TR" sz="1900" b="1" dirty="0" smtClean="0"/>
              <a:t>«Şehirde birtakım kadınlar dediler ki: «Azizin karısı, delikanlısından </a:t>
            </a:r>
            <a:r>
              <a:rPr lang="tr-TR" sz="1900" b="1" dirty="0" err="1" smtClean="0"/>
              <a:t>murad</a:t>
            </a:r>
            <a:r>
              <a:rPr lang="tr-TR" sz="1900" b="1" dirty="0" smtClean="0"/>
              <a:t> almak istemiş, ona olan aşkı yüreğine işlemiş. Biz onu gerçekten bir sapıklık içinde görüyoruz.» </a:t>
            </a:r>
          </a:p>
          <a:p>
            <a:r>
              <a:rPr lang="tr-TR" sz="1900" b="1" dirty="0" smtClean="0"/>
              <a:t>Kadın bunların dedikodusunu duyunca, haber gönderip onlar çağırdı. (Ziyafet düzenleyip) onlar için oturup yaslanacakları yer hazırladı. Her birine birer de bıçak verdi. Yusuf’a «</a:t>
            </a:r>
            <a:r>
              <a:rPr lang="tr-TR" sz="1900" b="1" dirty="0"/>
              <a:t>Ç</a:t>
            </a:r>
            <a:r>
              <a:rPr lang="tr-TR" sz="1900" b="1" dirty="0" smtClean="0"/>
              <a:t>ık karşılarına</a:t>
            </a:r>
            <a:r>
              <a:rPr lang="tr-TR" sz="1900" b="1" dirty="0"/>
              <a:t>» </a:t>
            </a:r>
            <a:r>
              <a:rPr lang="tr-TR" sz="1900" b="1" dirty="0" smtClean="0"/>
              <a:t>dedi. Kadınlar onu görünce, onu pek büyüttüler ve şaşkınlıkla ellerini kestiler ve «haşa, Allah için, bu bir insan değil, ancak şerefli bir melektir» dediler. Bunun üzerine kadın onlara dedi ki: «İşte bu, beni hakkında kınadığınız kimsedir, söylenenler doğrudur. Fakat </a:t>
            </a:r>
            <a:r>
              <a:rPr lang="tr-TR" sz="1900" b="1" dirty="0" smtClean="0">
                <a:solidFill>
                  <a:srgbClr val="C00000"/>
                </a:solidFill>
              </a:rPr>
              <a:t>o, iffetinden dolayı bundan kaçındı.</a:t>
            </a:r>
            <a:r>
              <a:rPr lang="tr-TR" sz="1900" b="1" dirty="0" smtClean="0"/>
              <a:t> </a:t>
            </a:r>
            <a:r>
              <a:rPr lang="tr-TR" sz="1900" b="1" dirty="0" err="1" smtClean="0"/>
              <a:t>And</a:t>
            </a:r>
            <a:r>
              <a:rPr lang="tr-TR" sz="1900" b="1" dirty="0" smtClean="0"/>
              <a:t> olsun, eğer emrettiğimi yapmazsa mutlaka zindana atılacak ve zillete uğrayanlardan olacak.» Yusuf: «Ey Rabbim, zindan bana, bunların beni davet ettiği şeyden daha sevimlidir. Onların tuzaklarını benden uzaklaştırmazsan, onlara meyleder ve cahillerden olurum» dedi.» </a:t>
            </a:r>
            <a:r>
              <a:rPr lang="tr-TR" sz="1900" dirty="0" smtClean="0">
                <a:solidFill>
                  <a:srgbClr val="C00000"/>
                </a:solidFill>
              </a:rPr>
              <a:t>(Yusuf, 12/30-33.)</a:t>
            </a:r>
          </a:p>
          <a:p>
            <a:endParaRPr lang="tr-TR" dirty="0"/>
          </a:p>
        </p:txBody>
      </p:sp>
    </p:spTree>
    <p:extLst>
      <p:ext uri="{BB962C8B-B14F-4D97-AF65-F5344CB8AC3E}">
        <p14:creationId xmlns:p14="http://schemas.microsoft.com/office/powerpoint/2010/main" val="740325305"/>
      </p:ext>
    </p:extLst>
  </p:cSld>
  <p:clrMapOvr>
    <a:masterClrMapping/>
  </p:clrMapOvr>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1399</TotalTime>
  <Words>5928</Words>
  <Application>Microsoft Office PowerPoint</Application>
  <PresentationFormat>Ekran Gösterisi (4:3)</PresentationFormat>
  <Paragraphs>220</Paragraphs>
  <Slides>52</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52</vt:i4>
      </vt:variant>
    </vt:vector>
  </HeadingPairs>
  <TitlesOfParts>
    <vt:vector size="57" baseType="lpstr">
      <vt:lpstr>Arial</vt:lpstr>
      <vt:lpstr>Calibri</vt:lpstr>
      <vt:lpstr>Trebuchet MS</vt:lpstr>
      <vt:lpstr>Wingdings 3</vt:lpstr>
      <vt:lpstr>Yüzeyler</vt:lpstr>
      <vt:lpstr>KURAN’DA KADIN</vt:lpstr>
      <vt:lpstr> İSLAM’DA KADININ YERİ</vt:lpstr>
      <vt:lpstr>1-Kuran’da Geçen Yaratılış Kıssasında Kadın </vt:lpstr>
      <vt:lpstr>2-Kuran Kıssalarında Kadın </vt:lpstr>
      <vt:lpstr>2-Kuran Kıssalarında Kadın</vt:lpstr>
      <vt:lpstr>2-Kuran Kıssalarında Kadın</vt:lpstr>
      <vt:lpstr>2-Kuran Kıssalarında Kadın</vt:lpstr>
      <vt:lpstr>2-Kuran Kıssalarında Kadın 5-Hz. Yusuf ve Züleyha </vt:lpstr>
      <vt:lpstr>2-Kuran Kıssalarında Kadın  5-Hz. Yusuf ve Züleyha</vt:lpstr>
      <vt:lpstr>2-Kuran Kıssalarında Kadın 5-Hz. Yusuf ve Züleyha</vt:lpstr>
      <vt:lpstr>2-Kuran Kıssalarında Kadın 6-Hz. Süleyman ve Belkıs  </vt:lpstr>
      <vt:lpstr>2-Kuran Kıssalarında Kadın 6-Hz. Süleyman ve Belkıs  </vt:lpstr>
      <vt:lpstr>2-Kuran Kıssalarında Kadın 6-Hz. Süleyman ve Belkıs  </vt:lpstr>
      <vt:lpstr>2-Kuran Kıssalarında Kadın 6-Hz. Süleyman ve Belkıs </vt:lpstr>
      <vt:lpstr>2-Kuran Kıssalarında Kadın 7-Hz. İsa ve Annesi Hz. Meryem </vt:lpstr>
      <vt:lpstr>2-Kuran Kıssalarında Kadın 7-Hz. İsa ve Annesi Hz. Meryem </vt:lpstr>
      <vt:lpstr>2-Kuran Kıssalarında Kadın  8-Hz. Musa’nın Annesi ve Kız kardeşi</vt:lpstr>
      <vt:lpstr>2-Kuran Kıssalarında Kadın 9-Hz. Şuayb’ın Kızları </vt:lpstr>
      <vt:lpstr>2-Kuran Kıssalarında Kadın 9-Hz. Şuayb’ın Kızları </vt:lpstr>
      <vt:lpstr>2-Kuran Kıssalarında Kadın 10-Firavun’un Hanımı Hz. Asiye</vt:lpstr>
      <vt:lpstr> Ancak… İslam nazarında insanlar beş şeyde eşittir: </vt:lpstr>
      <vt:lpstr>Cahiliye Döneminde…</vt:lpstr>
      <vt:lpstr>Biat Eden Kadınlar </vt:lpstr>
      <vt:lpstr>Zeynep b. Cahş’ın Kıssası </vt:lpstr>
      <vt:lpstr>  Hz. Aişe ile İlgili İfk Olayı </vt:lpstr>
      <vt:lpstr>Resulullah’ın (a.s.) hanımları </vt:lpstr>
      <vt:lpstr>Cariyeler </vt:lpstr>
      <vt:lpstr>    Müşrik Kadınlar </vt:lpstr>
      <vt:lpstr>Mümin Kadınlar </vt:lpstr>
      <vt:lpstr>    Mümin Kadınlar </vt:lpstr>
      <vt:lpstr>   Mümin Kadınlar</vt:lpstr>
      <vt:lpstr>Kuran’da Kadınlarla İlgili Konular</vt:lpstr>
      <vt:lpstr>Kuran’da Kadınlarla İlgili Konular</vt:lpstr>
      <vt:lpstr>Kuran’da Kadınlarla İlgili Konular</vt:lpstr>
      <vt:lpstr>4-Hamilelik </vt:lpstr>
      <vt:lpstr>5-Analık ve Emzirme  </vt:lpstr>
      <vt:lpstr> 6-Aile Reisliği  </vt:lpstr>
      <vt:lpstr> Unutulmamalıdır ki…</vt:lpstr>
      <vt:lpstr> 6-Aile Reisliği  </vt:lpstr>
      <vt:lpstr>7-Boşanma</vt:lpstr>
      <vt:lpstr>7-Boşanma </vt:lpstr>
      <vt:lpstr> 8-İffet </vt:lpstr>
      <vt:lpstr> 9-Evlenme </vt:lpstr>
      <vt:lpstr>10-Miras</vt:lpstr>
      <vt:lpstr>10-Miras</vt:lpstr>
      <vt:lpstr>11-Şahitlik  </vt:lpstr>
      <vt:lpstr>12-Örtünme </vt:lpstr>
      <vt:lpstr>12-Örtünme </vt:lpstr>
      <vt:lpstr>13-Kadının Yönetime Katılması </vt:lpstr>
      <vt:lpstr>… </vt:lpstr>
      <vt:lpstr>SEVGİLİ PEYGAMBERİMİZ (A.S.) BUYURUYOR: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PC</dc:creator>
  <cp:lastModifiedBy>ASUS</cp:lastModifiedBy>
  <cp:revision>242</cp:revision>
  <dcterms:created xsi:type="dcterms:W3CDTF">2017-03-29T07:02:26Z</dcterms:created>
  <dcterms:modified xsi:type="dcterms:W3CDTF">2018-03-13T11:14:40Z</dcterms:modified>
</cp:coreProperties>
</file>